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8" r:id="rId3"/>
    <p:sldId id="257" r:id="rId4"/>
    <p:sldId id="260" r:id="rId5"/>
    <p:sldId id="261" r:id="rId6"/>
    <p:sldId id="278" r:id="rId7"/>
    <p:sldId id="279" r:id="rId8"/>
    <p:sldId id="265" r:id="rId9"/>
    <p:sldId id="259" r:id="rId10"/>
    <p:sldId id="262" r:id="rId11"/>
    <p:sldId id="263" r:id="rId12"/>
    <p:sldId id="277" r:id="rId13"/>
    <p:sldId id="266" r:id="rId14"/>
    <p:sldId id="267" r:id="rId15"/>
    <p:sldId id="285" r:id="rId16"/>
    <p:sldId id="281" r:id="rId17"/>
    <p:sldId id="280" r:id="rId18"/>
    <p:sldId id="264" r:id="rId19"/>
    <p:sldId id="29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82" r:id="rId39"/>
    <p:sldId id="283" r:id="rId40"/>
    <p:sldId id="284" r:id="rId41"/>
    <p:sldId id="295" r:id="rId42"/>
    <p:sldId id="296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880" autoAdjust="0"/>
  </p:normalViewPr>
  <p:slideViewPr>
    <p:cSldViewPr snapToGrid="0" snapToObjects="1">
      <p:cViewPr varScale="1">
        <p:scale>
          <a:sx n="57" d="100"/>
          <a:sy n="57" d="100"/>
        </p:scale>
        <p:origin x="90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7472B4-6C7F-455A-AE60-CCAE472CCB5D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3F08E-8CF2-4078-BAD0-8CBCA7864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2930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52860-4AAE-A24E-91C8-B5B4E46AB1C1}" type="datetimeFigureOut">
              <a:rPr lang="en-US" smtClean="0"/>
              <a:pPr/>
              <a:t>5/10/2017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5E23CC-8BB0-6941-BF18-B91B1F1064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572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E23CC-8BB0-6941-BF18-B91B1F10647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5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Mt pine</a:t>
            </a:r>
            <a:r>
              <a:rPr lang="en-US" baseline="0" dirty="0" smtClean="0"/>
              <a:t> bark </a:t>
            </a:r>
            <a:r>
              <a:rPr lang="en-US" baseline="0" dirty="0" err="1" smtClean="0"/>
              <a:t>beattle</a:t>
            </a:r>
            <a:r>
              <a:rPr lang="en-US" baseline="0" dirty="0" smtClean="0"/>
              <a:t> 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E23CC-8BB0-6941-BF18-B91B1F10647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592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 flooding</a:t>
            </a:r>
            <a:r>
              <a:rPr lang="en-US" baseline="0" dirty="0" smtClean="0"/>
              <a:t> photos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E23CC-8BB0-6941-BF18-B91B1F10647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505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Invasive species are plants, animals, or pathogens that are non-native (or alien) to the ecosystem under consideration and whose introduction causes or is likely to cause harm.</a:t>
            </a:r>
          </a:p>
          <a:p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Reading about pythons? Or CO </a:t>
            </a:r>
            <a:r>
              <a:rPr lang="en-US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invaisve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spevies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E23CC-8BB0-6941-BF18-B91B1F10647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869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Faming</a:t>
            </a:r>
            <a:r>
              <a:rPr lang="en-US" baseline="0" dirty="0" smtClean="0"/>
              <a:t>, ranching, City development,  clear cutting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E23CC-8BB0-6941-BF18-B91B1F10647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366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F95BCDA-CFBA-41EB-A761-3EB9BEF1670E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41</a:t>
            </a:fld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840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6006-AF76-9144-8F38-AF60DD03CF58}" type="datetimeFigureOut">
              <a:rPr lang="en-US" smtClean="0"/>
              <a:pPr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BD2B9-F15E-954B-ACAE-38248BE008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6006-AF76-9144-8F38-AF60DD03CF58}" type="datetimeFigureOut">
              <a:rPr lang="en-US" smtClean="0"/>
              <a:pPr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BD2B9-F15E-954B-ACAE-38248BE008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6006-AF76-9144-8F38-AF60DD03CF58}" type="datetimeFigureOut">
              <a:rPr lang="en-US" smtClean="0"/>
              <a:pPr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BD2B9-F15E-954B-ACAE-38248BE008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6006-AF76-9144-8F38-AF60DD03CF58}" type="datetimeFigureOut">
              <a:rPr lang="en-US" smtClean="0"/>
              <a:pPr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BD2B9-F15E-954B-ACAE-38248BE008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6006-AF76-9144-8F38-AF60DD03CF58}" type="datetimeFigureOut">
              <a:rPr lang="en-US" smtClean="0"/>
              <a:pPr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BD2B9-F15E-954B-ACAE-38248BE008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6006-AF76-9144-8F38-AF60DD03CF58}" type="datetimeFigureOut">
              <a:rPr lang="en-US" smtClean="0"/>
              <a:pPr/>
              <a:t>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BD2B9-F15E-954B-ACAE-38248BE008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6006-AF76-9144-8F38-AF60DD03CF58}" type="datetimeFigureOut">
              <a:rPr lang="en-US" smtClean="0"/>
              <a:pPr/>
              <a:t>5/10/2017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BD2B9-F15E-954B-ACAE-38248BE008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6006-AF76-9144-8F38-AF60DD03CF58}" type="datetimeFigureOut">
              <a:rPr lang="en-US" smtClean="0"/>
              <a:pPr/>
              <a:t>5/10/2017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BD2B9-F15E-954B-ACAE-38248BE008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6006-AF76-9144-8F38-AF60DD03CF58}" type="datetimeFigureOut">
              <a:rPr lang="en-US" smtClean="0"/>
              <a:pPr/>
              <a:t>5/10/2017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BD2B9-F15E-954B-ACAE-38248BE008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6006-AF76-9144-8F38-AF60DD03CF58}" type="datetimeFigureOut">
              <a:rPr lang="en-US" smtClean="0"/>
              <a:pPr/>
              <a:t>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BD2B9-F15E-954B-ACAE-38248BE008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6006-AF76-9144-8F38-AF60DD03CF58}" type="datetimeFigureOut">
              <a:rPr lang="en-US" smtClean="0"/>
              <a:pPr/>
              <a:t>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BD2B9-F15E-954B-ACAE-38248BE008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86006-AF76-9144-8F38-AF60DD03CF58}" type="datetimeFigureOut">
              <a:rPr lang="en-US" smtClean="0"/>
              <a:pPr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BD2B9-F15E-954B-ACAE-38248BE008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Disruptions and Succession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Disturbance - Earthquakes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767" y="1417638"/>
            <a:ext cx="3482372" cy="52136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240" y="4034085"/>
            <a:ext cx="3492500" cy="2324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654" y="1417638"/>
            <a:ext cx="34925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Disturbance – Flooding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17638"/>
            <a:ext cx="3289300" cy="2463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9700" y="1417637"/>
            <a:ext cx="4549988" cy="30278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4213460"/>
            <a:ext cx="36830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73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Disturbances – Invasive Species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17638"/>
            <a:ext cx="3459139" cy="26096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3113" y="1239958"/>
            <a:ext cx="4293687" cy="32843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868" y="4229292"/>
            <a:ext cx="3683000" cy="2209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38436" y="4873425"/>
            <a:ext cx="4048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Non native species that can cause harm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Disturbances -  </a:t>
            </a:r>
            <a:br>
              <a:rPr lang="en-US" dirty="0" smtClean="0"/>
            </a:br>
            <a:r>
              <a:rPr lang="en-US" dirty="0" smtClean="0"/>
              <a:t>Farming and Ranching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571997"/>
            <a:ext cx="3679641" cy="24472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390" y="1571997"/>
            <a:ext cx="4121410" cy="26016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931" y="4173637"/>
            <a:ext cx="3021627" cy="25438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7712" y="4299168"/>
            <a:ext cx="3618820" cy="2418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85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285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Disturbances -  Logging/</a:t>
            </a:r>
            <a:r>
              <a:rPr lang="en-US" dirty="0" err="1" smtClean="0"/>
              <a:t>Clearcutting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01" y="4325336"/>
            <a:ext cx="3745739" cy="25326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363" y="1239530"/>
            <a:ext cx="4217033" cy="27220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4085" y="1239530"/>
            <a:ext cx="4454392" cy="33407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7556" y="4694476"/>
            <a:ext cx="2956306" cy="2056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Disturbances  - Urbanization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110" y="4354142"/>
            <a:ext cx="3314785" cy="22081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6126" y="4517211"/>
            <a:ext cx="2834476" cy="22027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9443" y="1474866"/>
            <a:ext cx="3816045" cy="28620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110" y="1599120"/>
            <a:ext cx="3289300" cy="246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Disturbances</a:t>
            </a:r>
            <a:r>
              <a:rPr lang="en-US" dirty="0" smtClean="0"/>
              <a:t> –</a:t>
            </a:r>
            <a:br>
              <a:rPr lang="en-US" dirty="0" smtClean="0"/>
            </a:br>
            <a:r>
              <a:rPr lang="en-US" dirty="0" smtClean="0"/>
              <a:t> Natural vs Anthropogenic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1099"/>
            <a:ext cx="8229600" cy="5342819"/>
          </a:xfrm>
        </p:spPr>
        <p:txBody>
          <a:bodyPr>
            <a:normAutofit fontScale="77500" lnSpcReduction="20000"/>
          </a:bodyPr>
          <a:lstStyle/>
          <a:p>
            <a:endParaRPr lang="en-US" sz="4235" dirty="0"/>
          </a:p>
          <a:p>
            <a:r>
              <a:rPr lang="en-US" sz="4235" dirty="0"/>
              <a:t>Natural disturbances are not “bad” Renew ecosystems and diversify landscapes</a:t>
            </a:r>
            <a:r>
              <a:rPr lang="en-US" sz="4235" dirty="0" smtClean="0"/>
              <a:t> </a:t>
            </a:r>
          </a:p>
          <a:p>
            <a:pPr>
              <a:buNone/>
            </a:pPr>
            <a:endParaRPr lang="en-US" sz="4235" dirty="0" smtClean="0"/>
          </a:p>
          <a:p>
            <a:r>
              <a:rPr lang="en-US" sz="4235" dirty="0"/>
              <a:t>Integral part of ecosystem structure and function that results in ecological succession </a:t>
            </a:r>
          </a:p>
          <a:p>
            <a:endParaRPr lang="en-US" sz="4235" dirty="0"/>
          </a:p>
          <a:p>
            <a:r>
              <a:rPr lang="en-US" sz="4235" dirty="0"/>
              <a:t>Humans have modified disturbance regimes, and the actual disturbances Anthropogenic disturbances can be a serious threat to ecological integrity 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Write a shor</a:t>
            </a:r>
            <a:r>
              <a:rPr lang="en-US" dirty="0" smtClean="0"/>
              <a:t>t explanation of one positive outcome and one negative outcome of disturbances. You may use one disturbance for both outcomes or two different disturbances.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65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Disruption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disturbance or problems that </a:t>
            </a:r>
            <a:r>
              <a:rPr lang="en-US" dirty="0" smtClean="0"/>
              <a:t>interrupts the natural working order of an environment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76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763000" cy="5902325"/>
          </a:xfrm>
        </p:spPr>
        <p:txBody>
          <a:bodyPr/>
          <a:lstStyle/>
          <a:p>
            <a:pPr eaLnBrk="1" hangingPunct="1">
              <a:buFont typeface="Wingdings" pitchFamily="2" charset="2"/>
              <a:buChar char="l"/>
              <a:defRPr/>
            </a:pPr>
            <a:r>
              <a:rPr lang="en-US" dirty="0" smtClean="0"/>
              <a:t>Ecological succession: The gradual replacement of one community of living things by another community.</a:t>
            </a:r>
          </a:p>
        </p:txBody>
      </p:sp>
      <p:sp>
        <p:nvSpPr>
          <p:cNvPr id="1047557" name="Rectangle 5"/>
          <p:cNvSpPr>
            <a:spLocks noChangeArrowheads="1"/>
          </p:cNvSpPr>
          <p:nvPr/>
        </p:nvSpPr>
        <p:spPr bwMode="auto">
          <a:xfrm>
            <a:off x="5715000" y="6629400"/>
            <a:ext cx="304800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 algn="r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-103" charset="2"/>
              <a:buNone/>
            </a:pPr>
            <a:r>
              <a:rPr lang="en-US" sz="800" b="1">
                <a:latin typeface="Verdana" pitchFamily="-103" charset="0"/>
              </a:rPr>
              <a:t>Copyright © 2010 Ryan P. Murphy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656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81200"/>
            <a:ext cx="8763000" cy="4343400"/>
          </a:xfrm>
          <a:prstGeom prst="rect">
            <a:avLst/>
          </a:prstGeom>
          <a:noFill/>
          <a:ln w="76200">
            <a:solidFill>
              <a:schemeClr val="accent6"/>
            </a:solidFill>
            <a:miter lim="800000"/>
            <a:headEnd/>
            <a:tailEnd/>
          </a:ln>
        </p:spPr>
      </p:pic>
      <p:sp>
        <p:nvSpPr>
          <p:cNvPr id="57349" name="Rectangle 6"/>
          <p:cNvSpPr>
            <a:spLocks noChangeArrowheads="1"/>
          </p:cNvSpPr>
          <p:nvPr/>
        </p:nvSpPr>
        <p:spPr bwMode="auto">
          <a:xfrm>
            <a:off x="228600" y="1981200"/>
            <a:ext cx="16764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350" name="Rectangle 7"/>
          <p:cNvSpPr>
            <a:spLocks noChangeArrowheads="1"/>
          </p:cNvSpPr>
          <p:nvPr/>
        </p:nvSpPr>
        <p:spPr bwMode="auto">
          <a:xfrm>
            <a:off x="1828800" y="1981200"/>
            <a:ext cx="16764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351" name="Rectangle 8"/>
          <p:cNvSpPr>
            <a:spLocks noChangeArrowheads="1"/>
          </p:cNvSpPr>
          <p:nvPr/>
        </p:nvSpPr>
        <p:spPr bwMode="auto">
          <a:xfrm>
            <a:off x="3505200" y="1981200"/>
            <a:ext cx="16764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352" name="Rectangle 9"/>
          <p:cNvSpPr>
            <a:spLocks noChangeArrowheads="1"/>
          </p:cNvSpPr>
          <p:nvPr/>
        </p:nvSpPr>
        <p:spPr bwMode="auto">
          <a:xfrm>
            <a:off x="5181600" y="1981200"/>
            <a:ext cx="16764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353" name="Rectangle 10"/>
          <p:cNvSpPr>
            <a:spLocks noChangeArrowheads="1"/>
          </p:cNvSpPr>
          <p:nvPr/>
        </p:nvSpPr>
        <p:spPr bwMode="auto">
          <a:xfrm>
            <a:off x="6858000" y="1981200"/>
            <a:ext cx="21336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76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763000" cy="5902325"/>
          </a:xfrm>
        </p:spPr>
        <p:txBody>
          <a:bodyPr/>
          <a:lstStyle/>
          <a:p>
            <a:pPr eaLnBrk="1" hangingPunct="1">
              <a:buFont typeface="Wingdings" pitchFamily="2" charset="2"/>
              <a:buChar char="l"/>
              <a:defRPr/>
            </a:pPr>
            <a:r>
              <a:rPr lang="en-US" dirty="0" smtClean="0"/>
              <a:t>Ecological succession: The gradual replacement of one community of living things by another community.</a:t>
            </a:r>
          </a:p>
        </p:txBody>
      </p:sp>
      <p:sp>
        <p:nvSpPr>
          <p:cNvPr id="1047557" name="Rectangle 5"/>
          <p:cNvSpPr>
            <a:spLocks noChangeArrowheads="1"/>
          </p:cNvSpPr>
          <p:nvPr/>
        </p:nvSpPr>
        <p:spPr bwMode="auto">
          <a:xfrm>
            <a:off x="5715000" y="6629400"/>
            <a:ext cx="304800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 algn="r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-103" charset="2"/>
              <a:buNone/>
            </a:pPr>
            <a:r>
              <a:rPr lang="en-US" sz="800" b="1">
                <a:latin typeface="Verdana" pitchFamily="-103" charset="0"/>
              </a:rPr>
              <a:t>Copyright © 2010 Ryan P. Murphy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656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81200"/>
            <a:ext cx="8763000" cy="4343400"/>
          </a:xfrm>
          <a:prstGeom prst="rect">
            <a:avLst/>
          </a:prstGeom>
          <a:noFill/>
          <a:ln w="76200">
            <a:solidFill>
              <a:schemeClr val="accent6"/>
            </a:solidFill>
            <a:miter lim="800000"/>
            <a:headEnd/>
            <a:tailEnd/>
          </a:ln>
        </p:spPr>
      </p:pic>
      <p:sp>
        <p:nvSpPr>
          <p:cNvPr id="58373" name="Rectangle 7"/>
          <p:cNvSpPr>
            <a:spLocks noChangeArrowheads="1"/>
          </p:cNvSpPr>
          <p:nvPr/>
        </p:nvSpPr>
        <p:spPr bwMode="auto">
          <a:xfrm>
            <a:off x="1828800" y="1981200"/>
            <a:ext cx="16764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374" name="Rectangle 8"/>
          <p:cNvSpPr>
            <a:spLocks noChangeArrowheads="1"/>
          </p:cNvSpPr>
          <p:nvPr/>
        </p:nvSpPr>
        <p:spPr bwMode="auto">
          <a:xfrm>
            <a:off x="3505200" y="1981200"/>
            <a:ext cx="16764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375" name="Rectangle 9"/>
          <p:cNvSpPr>
            <a:spLocks noChangeArrowheads="1"/>
          </p:cNvSpPr>
          <p:nvPr/>
        </p:nvSpPr>
        <p:spPr bwMode="auto">
          <a:xfrm>
            <a:off x="5181600" y="1981200"/>
            <a:ext cx="16764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376" name="Rectangle 10"/>
          <p:cNvSpPr>
            <a:spLocks noChangeArrowheads="1"/>
          </p:cNvSpPr>
          <p:nvPr/>
        </p:nvSpPr>
        <p:spPr bwMode="auto">
          <a:xfrm>
            <a:off x="6858000" y="1981200"/>
            <a:ext cx="21336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76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763000" cy="5902325"/>
          </a:xfrm>
        </p:spPr>
        <p:txBody>
          <a:bodyPr/>
          <a:lstStyle/>
          <a:p>
            <a:pPr eaLnBrk="1" hangingPunct="1">
              <a:buFont typeface="Wingdings" pitchFamily="2" charset="2"/>
              <a:buChar char="l"/>
              <a:defRPr/>
            </a:pPr>
            <a:r>
              <a:rPr lang="en-US" dirty="0" smtClean="0"/>
              <a:t>Ecological succession: The gradual replacement of one community of living things by another community.</a:t>
            </a:r>
          </a:p>
        </p:txBody>
      </p:sp>
      <p:sp>
        <p:nvSpPr>
          <p:cNvPr id="1047557" name="Rectangle 5"/>
          <p:cNvSpPr>
            <a:spLocks noChangeArrowheads="1"/>
          </p:cNvSpPr>
          <p:nvPr/>
        </p:nvSpPr>
        <p:spPr bwMode="auto">
          <a:xfrm>
            <a:off x="5715000" y="6629400"/>
            <a:ext cx="304800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 algn="r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-103" charset="2"/>
              <a:buNone/>
            </a:pPr>
            <a:r>
              <a:rPr lang="en-US" sz="800" b="1">
                <a:latin typeface="Verdana" pitchFamily="-103" charset="0"/>
              </a:rPr>
              <a:t>Copyright © 2010 Ryan P. Murphy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656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81200"/>
            <a:ext cx="8763000" cy="4343400"/>
          </a:xfrm>
          <a:prstGeom prst="rect">
            <a:avLst/>
          </a:prstGeom>
          <a:noFill/>
          <a:ln w="76200">
            <a:solidFill>
              <a:schemeClr val="accent6"/>
            </a:solidFill>
            <a:miter lim="800000"/>
            <a:headEnd/>
            <a:tailEnd/>
          </a:ln>
        </p:spPr>
      </p:pic>
      <p:sp>
        <p:nvSpPr>
          <p:cNvPr id="59397" name="Rectangle 7"/>
          <p:cNvSpPr>
            <a:spLocks noChangeArrowheads="1"/>
          </p:cNvSpPr>
          <p:nvPr/>
        </p:nvSpPr>
        <p:spPr bwMode="auto">
          <a:xfrm>
            <a:off x="1828800" y="1981200"/>
            <a:ext cx="16764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398" name="Rectangle 8"/>
          <p:cNvSpPr>
            <a:spLocks noChangeArrowheads="1"/>
          </p:cNvSpPr>
          <p:nvPr/>
        </p:nvSpPr>
        <p:spPr bwMode="auto">
          <a:xfrm>
            <a:off x="3505200" y="1981200"/>
            <a:ext cx="16764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399" name="Rectangle 9"/>
          <p:cNvSpPr>
            <a:spLocks noChangeArrowheads="1"/>
          </p:cNvSpPr>
          <p:nvPr/>
        </p:nvSpPr>
        <p:spPr bwMode="auto">
          <a:xfrm>
            <a:off x="5181600" y="1981200"/>
            <a:ext cx="16764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400" name="Rectangle 10"/>
          <p:cNvSpPr>
            <a:spLocks noChangeArrowheads="1"/>
          </p:cNvSpPr>
          <p:nvPr/>
        </p:nvSpPr>
        <p:spPr bwMode="auto">
          <a:xfrm>
            <a:off x="6858000" y="1981200"/>
            <a:ext cx="21336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904999" y="2286000"/>
            <a:ext cx="6934201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ahoma" pitchFamily="34" charset="0"/>
              </a:rPr>
              <a:t>Each plant species</a:t>
            </a:r>
          </a:p>
          <a:p>
            <a:pPr algn="ctr">
              <a:defRPr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ahoma" pitchFamily="34" charset="0"/>
              </a:rPr>
              <a:t>replaces the existing </a:t>
            </a:r>
          </a:p>
          <a:p>
            <a:pPr algn="ctr">
              <a:defRPr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ahoma" pitchFamily="34" charset="0"/>
              </a:rPr>
              <a:t>species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76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763000" cy="5902325"/>
          </a:xfrm>
        </p:spPr>
        <p:txBody>
          <a:bodyPr/>
          <a:lstStyle/>
          <a:p>
            <a:pPr eaLnBrk="1" hangingPunct="1">
              <a:buFont typeface="Wingdings" pitchFamily="2" charset="2"/>
              <a:buChar char="l"/>
              <a:defRPr/>
            </a:pPr>
            <a:r>
              <a:rPr lang="en-US" dirty="0" smtClean="0"/>
              <a:t>Ecological succession: The gradual replacement of one community of living things by another community.</a:t>
            </a:r>
          </a:p>
        </p:txBody>
      </p:sp>
      <p:sp>
        <p:nvSpPr>
          <p:cNvPr id="1047557" name="Rectangle 5"/>
          <p:cNvSpPr>
            <a:spLocks noChangeArrowheads="1"/>
          </p:cNvSpPr>
          <p:nvPr/>
        </p:nvSpPr>
        <p:spPr bwMode="auto">
          <a:xfrm>
            <a:off x="5715000" y="6629400"/>
            <a:ext cx="304800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 algn="r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-103" charset="2"/>
              <a:buNone/>
            </a:pPr>
            <a:r>
              <a:rPr lang="en-US" sz="800" b="1">
                <a:latin typeface="Verdana" pitchFamily="-103" charset="0"/>
              </a:rPr>
              <a:t>Copyright © 2010 Ryan P. Murphy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656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81200"/>
            <a:ext cx="8763000" cy="4343400"/>
          </a:xfrm>
          <a:prstGeom prst="rect">
            <a:avLst/>
          </a:prstGeom>
          <a:noFill/>
          <a:ln w="76200">
            <a:solidFill>
              <a:schemeClr val="accent6"/>
            </a:solidFill>
            <a:miter lim="800000"/>
            <a:headEnd/>
            <a:tailEnd/>
          </a:ln>
        </p:spPr>
      </p:pic>
      <p:sp>
        <p:nvSpPr>
          <p:cNvPr id="60421" name="Rectangle 8"/>
          <p:cNvSpPr>
            <a:spLocks noChangeArrowheads="1"/>
          </p:cNvSpPr>
          <p:nvPr/>
        </p:nvSpPr>
        <p:spPr bwMode="auto">
          <a:xfrm>
            <a:off x="3505200" y="1981200"/>
            <a:ext cx="16764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422" name="Rectangle 9"/>
          <p:cNvSpPr>
            <a:spLocks noChangeArrowheads="1"/>
          </p:cNvSpPr>
          <p:nvPr/>
        </p:nvSpPr>
        <p:spPr bwMode="auto">
          <a:xfrm>
            <a:off x="5181600" y="1981200"/>
            <a:ext cx="16764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423" name="Rectangle 10"/>
          <p:cNvSpPr>
            <a:spLocks noChangeArrowheads="1"/>
          </p:cNvSpPr>
          <p:nvPr/>
        </p:nvSpPr>
        <p:spPr bwMode="auto">
          <a:xfrm>
            <a:off x="6858000" y="1981200"/>
            <a:ext cx="21336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424" name="Curved Left Arrow 12"/>
          <p:cNvSpPr>
            <a:spLocks noChangeArrowheads="1"/>
          </p:cNvSpPr>
          <p:nvPr/>
        </p:nvSpPr>
        <p:spPr bwMode="auto">
          <a:xfrm rot="-5400000">
            <a:off x="1333500" y="3238500"/>
            <a:ext cx="990600" cy="1676400"/>
          </a:xfrm>
          <a:prstGeom prst="curvedLeftArrow">
            <a:avLst>
              <a:gd name="adj1" fmla="val 24993"/>
              <a:gd name="adj2" fmla="val 50001"/>
              <a:gd name="adj3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76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763000" cy="5902325"/>
          </a:xfrm>
        </p:spPr>
        <p:txBody>
          <a:bodyPr/>
          <a:lstStyle/>
          <a:p>
            <a:pPr eaLnBrk="1" hangingPunct="1">
              <a:buFont typeface="Wingdings" pitchFamily="2" charset="2"/>
              <a:buChar char="l"/>
              <a:defRPr/>
            </a:pPr>
            <a:r>
              <a:rPr lang="en-US" dirty="0" smtClean="0"/>
              <a:t>Ecological succession: The gradual replacement of one community of living things by another community.</a:t>
            </a:r>
          </a:p>
        </p:txBody>
      </p:sp>
      <p:sp>
        <p:nvSpPr>
          <p:cNvPr id="1047557" name="Rectangle 5"/>
          <p:cNvSpPr>
            <a:spLocks noChangeArrowheads="1"/>
          </p:cNvSpPr>
          <p:nvPr/>
        </p:nvSpPr>
        <p:spPr bwMode="auto">
          <a:xfrm>
            <a:off x="5715000" y="6629400"/>
            <a:ext cx="304800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 algn="r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-103" charset="2"/>
              <a:buNone/>
            </a:pPr>
            <a:r>
              <a:rPr lang="en-US" sz="800" b="1">
                <a:latin typeface="Verdana" pitchFamily="-103" charset="0"/>
              </a:rPr>
              <a:t>Copyright © 2010 Ryan P. Murphy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656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81200"/>
            <a:ext cx="8763000" cy="4343400"/>
          </a:xfrm>
          <a:prstGeom prst="rect">
            <a:avLst/>
          </a:prstGeom>
          <a:noFill/>
          <a:ln w="76200">
            <a:solidFill>
              <a:schemeClr val="accent6"/>
            </a:solidFill>
            <a:miter lim="800000"/>
            <a:headEnd/>
            <a:tailEnd/>
          </a:ln>
        </p:spPr>
      </p:pic>
      <p:sp>
        <p:nvSpPr>
          <p:cNvPr id="61445" name="Rectangle 9"/>
          <p:cNvSpPr>
            <a:spLocks noChangeArrowheads="1"/>
          </p:cNvSpPr>
          <p:nvPr/>
        </p:nvSpPr>
        <p:spPr bwMode="auto">
          <a:xfrm>
            <a:off x="5181600" y="1981200"/>
            <a:ext cx="16764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46" name="Rectangle 10"/>
          <p:cNvSpPr>
            <a:spLocks noChangeArrowheads="1"/>
          </p:cNvSpPr>
          <p:nvPr/>
        </p:nvSpPr>
        <p:spPr bwMode="auto">
          <a:xfrm>
            <a:off x="6858000" y="1981200"/>
            <a:ext cx="21336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47" name="Curved Left Arrow 12"/>
          <p:cNvSpPr>
            <a:spLocks noChangeArrowheads="1"/>
          </p:cNvSpPr>
          <p:nvPr/>
        </p:nvSpPr>
        <p:spPr bwMode="auto">
          <a:xfrm rot="-5400000">
            <a:off x="2857500" y="2857500"/>
            <a:ext cx="990600" cy="1676400"/>
          </a:xfrm>
          <a:prstGeom prst="curvedLeftArrow">
            <a:avLst>
              <a:gd name="adj1" fmla="val 24993"/>
              <a:gd name="adj2" fmla="val 50001"/>
              <a:gd name="adj3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76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763000" cy="5902325"/>
          </a:xfrm>
        </p:spPr>
        <p:txBody>
          <a:bodyPr/>
          <a:lstStyle/>
          <a:p>
            <a:pPr eaLnBrk="1" hangingPunct="1">
              <a:buFont typeface="Wingdings" pitchFamily="2" charset="2"/>
              <a:buChar char="l"/>
              <a:defRPr/>
            </a:pPr>
            <a:r>
              <a:rPr lang="en-US" dirty="0" smtClean="0"/>
              <a:t>Ecological succession: The gradual replacement of one community of living things by another community.</a:t>
            </a:r>
          </a:p>
        </p:txBody>
      </p:sp>
      <p:sp>
        <p:nvSpPr>
          <p:cNvPr id="1047557" name="Rectangle 5"/>
          <p:cNvSpPr>
            <a:spLocks noChangeArrowheads="1"/>
          </p:cNvSpPr>
          <p:nvPr/>
        </p:nvSpPr>
        <p:spPr bwMode="auto">
          <a:xfrm>
            <a:off x="5715000" y="6629400"/>
            <a:ext cx="304800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 algn="r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-103" charset="2"/>
              <a:buNone/>
            </a:pPr>
            <a:r>
              <a:rPr lang="en-US" sz="800" b="1">
                <a:latin typeface="Verdana" pitchFamily="-103" charset="0"/>
              </a:rPr>
              <a:t>Copyright © 2010 Ryan P. Murphy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656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81200"/>
            <a:ext cx="8763000" cy="4343400"/>
          </a:xfrm>
          <a:prstGeom prst="rect">
            <a:avLst/>
          </a:prstGeom>
          <a:noFill/>
          <a:ln w="76200">
            <a:solidFill>
              <a:schemeClr val="accent6"/>
            </a:solidFill>
            <a:miter lim="800000"/>
            <a:headEnd/>
            <a:tailEnd/>
          </a:ln>
        </p:spPr>
      </p:pic>
      <p:sp>
        <p:nvSpPr>
          <p:cNvPr id="62469" name="Rectangle 10"/>
          <p:cNvSpPr>
            <a:spLocks noChangeArrowheads="1"/>
          </p:cNvSpPr>
          <p:nvPr/>
        </p:nvSpPr>
        <p:spPr bwMode="auto">
          <a:xfrm>
            <a:off x="6858000" y="1981200"/>
            <a:ext cx="2133600" cy="434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470" name="Curved Left Arrow 12"/>
          <p:cNvSpPr>
            <a:spLocks noChangeArrowheads="1"/>
          </p:cNvSpPr>
          <p:nvPr/>
        </p:nvSpPr>
        <p:spPr bwMode="auto">
          <a:xfrm rot="-5400000">
            <a:off x="4533900" y="2476500"/>
            <a:ext cx="990600" cy="1676400"/>
          </a:xfrm>
          <a:prstGeom prst="curvedLeftArrow">
            <a:avLst>
              <a:gd name="adj1" fmla="val 24993"/>
              <a:gd name="adj2" fmla="val 50001"/>
              <a:gd name="adj3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76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763000" cy="5902325"/>
          </a:xfrm>
        </p:spPr>
        <p:txBody>
          <a:bodyPr/>
          <a:lstStyle/>
          <a:p>
            <a:pPr eaLnBrk="1" hangingPunct="1">
              <a:buFont typeface="Wingdings" pitchFamily="2" charset="2"/>
              <a:buChar char="l"/>
              <a:defRPr/>
            </a:pPr>
            <a:r>
              <a:rPr lang="en-US" dirty="0" smtClean="0"/>
              <a:t>Ecological succession: The gradual replacement of one community of living things by another community.</a:t>
            </a:r>
          </a:p>
        </p:txBody>
      </p:sp>
      <p:sp>
        <p:nvSpPr>
          <p:cNvPr id="1047557" name="Rectangle 5"/>
          <p:cNvSpPr>
            <a:spLocks noChangeArrowheads="1"/>
          </p:cNvSpPr>
          <p:nvPr/>
        </p:nvSpPr>
        <p:spPr bwMode="auto">
          <a:xfrm>
            <a:off x="5715000" y="6629400"/>
            <a:ext cx="304800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 algn="r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-103" charset="2"/>
              <a:buNone/>
            </a:pPr>
            <a:r>
              <a:rPr lang="en-US" sz="800" b="1">
                <a:latin typeface="Verdana" pitchFamily="-103" charset="0"/>
              </a:rPr>
              <a:t>Copyright © 2010 Ryan P. Murphy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656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81200"/>
            <a:ext cx="8763000" cy="4343400"/>
          </a:xfrm>
          <a:prstGeom prst="rect">
            <a:avLst/>
          </a:prstGeom>
          <a:noFill/>
          <a:ln w="76200">
            <a:solidFill>
              <a:schemeClr val="accent6"/>
            </a:solidFill>
            <a:miter lim="800000"/>
            <a:headEnd/>
            <a:tailEnd/>
          </a:ln>
        </p:spPr>
      </p:pic>
      <p:sp>
        <p:nvSpPr>
          <p:cNvPr id="63493" name="Curved Left Arrow 12"/>
          <p:cNvSpPr>
            <a:spLocks noChangeArrowheads="1"/>
          </p:cNvSpPr>
          <p:nvPr/>
        </p:nvSpPr>
        <p:spPr bwMode="auto">
          <a:xfrm rot="-5400000">
            <a:off x="6438900" y="2705100"/>
            <a:ext cx="990600" cy="1676400"/>
          </a:xfrm>
          <a:prstGeom prst="curvedLeftArrow">
            <a:avLst>
              <a:gd name="adj1" fmla="val 24993"/>
              <a:gd name="adj2" fmla="val 50001"/>
              <a:gd name="adj3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76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763000" cy="5902325"/>
          </a:xfrm>
        </p:spPr>
        <p:txBody>
          <a:bodyPr/>
          <a:lstStyle/>
          <a:p>
            <a:pPr eaLnBrk="1" hangingPunct="1">
              <a:buFont typeface="Wingdings" pitchFamily="2" charset="2"/>
              <a:buChar char="l"/>
              <a:defRPr/>
            </a:pPr>
            <a:r>
              <a:rPr lang="en-US" dirty="0" smtClean="0"/>
              <a:t>Ecological succession: The gradual replacement of one community of living things by another community.</a:t>
            </a:r>
          </a:p>
        </p:txBody>
      </p:sp>
      <p:sp>
        <p:nvSpPr>
          <p:cNvPr id="1047557" name="Rectangle 5"/>
          <p:cNvSpPr>
            <a:spLocks noChangeArrowheads="1"/>
          </p:cNvSpPr>
          <p:nvPr/>
        </p:nvSpPr>
        <p:spPr bwMode="auto">
          <a:xfrm>
            <a:off x="5715000" y="6629400"/>
            <a:ext cx="304800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 algn="r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-103" charset="2"/>
              <a:buNone/>
            </a:pPr>
            <a:r>
              <a:rPr lang="en-US" sz="800" b="1">
                <a:latin typeface="Verdana" pitchFamily="-103" charset="0"/>
              </a:rPr>
              <a:t>Copyright © 2010 Ryan P. Murphy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656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81200"/>
            <a:ext cx="8763000" cy="4343400"/>
          </a:xfrm>
          <a:prstGeom prst="rect">
            <a:avLst/>
          </a:prstGeom>
          <a:noFill/>
          <a:ln w="76200">
            <a:solidFill>
              <a:schemeClr val="accent6"/>
            </a:solidFill>
            <a:miter lim="800000"/>
            <a:headEnd/>
            <a:tailEnd/>
          </a:ln>
        </p:spPr>
      </p:pic>
      <p:sp>
        <p:nvSpPr>
          <p:cNvPr id="64517" name="Freeform 5"/>
          <p:cNvSpPr>
            <a:spLocks/>
          </p:cNvSpPr>
          <p:nvPr/>
        </p:nvSpPr>
        <p:spPr bwMode="auto">
          <a:xfrm>
            <a:off x="7808913" y="4581525"/>
            <a:ext cx="92075" cy="96838"/>
          </a:xfrm>
          <a:custGeom>
            <a:avLst/>
            <a:gdLst>
              <a:gd name="T0" fmla="*/ 21063 w 91318"/>
              <a:gd name="T1" fmla="*/ 4882 h 96501"/>
              <a:gd name="T2" fmla="*/ 5926 w 91318"/>
              <a:gd name="T3" fmla="*/ 48801 h 96501"/>
              <a:gd name="T4" fmla="*/ 96750 w 91318"/>
              <a:gd name="T5" fmla="*/ 63442 h 96501"/>
              <a:gd name="T6" fmla="*/ 66476 w 91318"/>
              <a:gd name="T7" fmla="*/ 19521 h 96501"/>
              <a:gd name="T8" fmla="*/ 21063 w 91318"/>
              <a:gd name="T9" fmla="*/ 4882 h 965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318"/>
              <a:gd name="T16" fmla="*/ 0 h 96501"/>
              <a:gd name="T17" fmla="*/ 91318 w 91318"/>
              <a:gd name="T18" fmla="*/ 96501 h 965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318" h="96501">
                <a:moveTo>
                  <a:pt x="19880" y="4763"/>
                </a:moveTo>
                <a:cubicBezTo>
                  <a:pt x="10355" y="9526"/>
                  <a:pt x="0" y="33642"/>
                  <a:pt x="5593" y="47625"/>
                </a:cubicBezTo>
                <a:cubicBezTo>
                  <a:pt x="25144" y="96501"/>
                  <a:pt x="63601" y="71152"/>
                  <a:pt x="91318" y="61913"/>
                </a:cubicBezTo>
                <a:cubicBezTo>
                  <a:pt x="81793" y="47625"/>
                  <a:pt x="76152" y="29777"/>
                  <a:pt x="62743" y="19050"/>
                </a:cubicBezTo>
                <a:cubicBezTo>
                  <a:pt x="41119" y="1751"/>
                  <a:pt x="29405" y="0"/>
                  <a:pt x="19880" y="4763"/>
                </a:cubicBezTo>
                <a:close/>
              </a:path>
            </a:pathLst>
          </a:custGeom>
          <a:solidFill>
            <a:srgbClr val="66FF99"/>
          </a:solidFill>
          <a:ln w="9525" cap="flat" cmpd="sng">
            <a:solidFill>
              <a:srgbClr val="66FF99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7620000" y="4419600"/>
            <a:ext cx="92075" cy="96838"/>
          </a:xfrm>
          <a:custGeom>
            <a:avLst/>
            <a:gdLst>
              <a:gd name="connsiteX0" fmla="*/ 19880 w 91318"/>
              <a:gd name="connsiteY0" fmla="*/ 4763 h 96501"/>
              <a:gd name="connsiteX1" fmla="*/ 5593 w 91318"/>
              <a:gd name="connsiteY1" fmla="*/ 47625 h 96501"/>
              <a:gd name="connsiteX2" fmla="*/ 91318 w 91318"/>
              <a:gd name="connsiteY2" fmla="*/ 61913 h 96501"/>
              <a:gd name="connsiteX3" fmla="*/ 62743 w 91318"/>
              <a:gd name="connsiteY3" fmla="*/ 19050 h 96501"/>
              <a:gd name="connsiteX4" fmla="*/ 19880 w 91318"/>
              <a:gd name="connsiteY4" fmla="*/ 4763 h 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18" h="96501">
                <a:moveTo>
                  <a:pt x="19880" y="4763"/>
                </a:moveTo>
                <a:cubicBezTo>
                  <a:pt x="10355" y="9526"/>
                  <a:pt x="0" y="33642"/>
                  <a:pt x="5593" y="47625"/>
                </a:cubicBezTo>
                <a:cubicBezTo>
                  <a:pt x="25144" y="96501"/>
                  <a:pt x="63601" y="71152"/>
                  <a:pt x="91318" y="61913"/>
                </a:cubicBezTo>
                <a:cubicBezTo>
                  <a:pt x="81793" y="47625"/>
                  <a:pt x="76152" y="29777"/>
                  <a:pt x="62743" y="19050"/>
                </a:cubicBezTo>
                <a:cubicBezTo>
                  <a:pt x="41119" y="1751"/>
                  <a:pt x="29405" y="0"/>
                  <a:pt x="19880" y="4763"/>
                </a:cubicBezTo>
                <a:close/>
              </a:path>
            </a:pathLst>
          </a:custGeom>
          <a:solidFill>
            <a:srgbClr val="339933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7696200" y="4648200"/>
            <a:ext cx="92075" cy="96838"/>
          </a:xfrm>
          <a:custGeom>
            <a:avLst/>
            <a:gdLst>
              <a:gd name="connsiteX0" fmla="*/ 19880 w 91318"/>
              <a:gd name="connsiteY0" fmla="*/ 4763 h 96501"/>
              <a:gd name="connsiteX1" fmla="*/ 5593 w 91318"/>
              <a:gd name="connsiteY1" fmla="*/ 47625 h 96501"/>
              <a:gd name="connsiteX2" fmla="*/ 91318 w 91318"/>
              <a:gd name="connsiteY2" fmla="*/ 61913 h 96501"/>
              <a:gd name="connsiteX3" fmla="*/ 62743 w 91318"/>
              <a:gd name="connsiteY3" fmla="*/ 19050 h 96501"/>
              <a:gd name="connsiteX4" fmla="*/ 19880 w 91318"/>
              <a:gd name="connsiteY4" fmla="*/ 4763 h 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18" h="96501">
                <a:moveTo>
                  <a:pt x="19880" y="4763"/>
                </a:moveTo>
                <a:cubicBezTo>
                  <a:pt x="10355" y="9526"/>
                  <a:pt x="0" y="33642"/>
                  <a:pt x="5593" y="47625"/>
                </a:cubicBezTo>
                <a:cubicBezTo>
                  <a:pt x="25144" y="96501"/>
                  <a:pt x="63601" y="71152"/>
                  <a:pt x="91318" y="61913"/>
                </a:cubicBezTo>
                <a:cubicBezTo>
                  <a:pt x="81793" y="47625"/>
                  <a:pt x="76152" y="29777"/>
                  <a:pt x="62743" y="19050"/>
                </a:cubicBezTo>
                <a:cubicBezTo>
                  <a:pt x="41119" y="1751"/>
                  <a:pt x="29405" y="0"/>
                  <a:pt x="19880" y="4763"/>
                </a:cubicBezTo>
                <a:close/>
              </a:path>
            </a:pathLst>
          </a:custGeom>
          <a:solidFill>
            <a:srgbClr val="339933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7215188" y="4786313"/>
            <a:ext cx="744537" cy="317500"/>
          </a:xfrm>
          <a:custGeom>
            <a:avLst/>
            <a:gdLst>
              <a:gd name="connsiteX0" fmla="*/ 328347 w 744687"/>
              <a:gd name="connsiteY0" fmla="*/ 271462 h 318124"/>
              <a:gd name="connsiteX1" fmla="*/ 271197 w 744687"/>
              <a:gd name="connsiteY1" fmla="*/ 142875 h 318124"/>
              <a:gd name="connsiteX2" fmla="*/ 256910 w 744687"/>
              <a:gd name="connsiteY2" fmla="*/ 100012 h 318124"/>
              <a:gd name="connsiteX3" fmla="*/ 285485 w 744687"/>
              <a:gd name="connsiteY3" fmla="*/ 142875 h 318124"/>
              <a:gd name="connsiteX4" fmla="*/ 314060 w 744687"/>
              <a:gd name="connsiteY4" fmla="*/ 100012 h 318124"/>
              <a:gd name="connsiteX5" fmla="*/ 328347 w 744687"/>
              <a:gd name="connsiteY5" fmla="*/ 142875 h 318124"/>
              <a:gd name="connsiteX6" fmla="*/ 314060 w 744687"/>
              <a:gd name="connsiteY6" fmla="*/ 242887 h 318124"/>
              <a:gd name="connsiteX7" fmla="*/ 271197 w 744687"/>
              <a:gd name="connsiteY7" fmla="*/ 200025 h 318124"/>
              <a:gd name="connsiteX8" fmla="*/ 242622 w 744687"/>
              <a:gd name="connsiteY8" fmla="*/ 142875 h 318124"/>
              <a:gd name="connsiteX9" fmla="*/ 199760 w 744687"/>
              <a:gd name="connsiteY9" fmla="*/ 0 h 318124"/>
              <a:gd name="connsiteX10" fmla="*/ 142610 w 744687"/>
              <a:gd name="connsiteY10" fmla="*/ 128587 h 318124"/>
              <a:gd name="connsiteX11" fmla="*/ 128322 w 744687"/>
              <a:gd name="connsiteY11" fmla="*/ 85725 h 318124"/>
              <a:gd name="connsiteX12" fmla="*/ 85460 w 744687"/>
              <a:gd name="connsiteY12" fmla="*/ 57150 h 318124"/>
              <a:gd name="connsiteX13" fmla="*/ 128322 w 744687"/>
              <a:gd name="connsiteY13" fmla="*/ 242887 h 318124"/>
              <a:gd name="connsiteX14" fmla="*/ 42597 w 744687"/>
              <a:gd name="connsiteY14" fmla="*/ 128587 h 318124"/>
              <a:gd name="connsiteX15" fmla="*/ 99747 w 744687"/>
              <a:gd name="connsiteY15" fmla="*/ 157162 h 318124"/>
              <a:gd name="connsiteX16" fmla="*/ 156897 w 744687"/>
              <a:gd name="connsiteY16" fmla="*/ 200025 h 318124"/>
              <a:gd name="connsiteX17" fmla="*/ 199760 w 744687"/>
              <a:gd name="connsiteY17" fmla="*/ 228600 h 318124"/>
              <a:gd name="connsiteX18" fmla="*/ 242622 w 744687"/>
              <a:gd name="connsiteY18" fmla="*/ 214312 h 318124"/>
              <a:gd name="connsiteX19" fmla="*/ 271197 w 744687"/>
              <a:gd name="connsiteY19" fmla="*/ 242887 h 318124"/>
              <a:gd name="connsiteX20" fmla="*/ 342635 w 744687"/>
              <a:gd name="connsiteY20" fmla="*/ 200025 h 318124"/>
              <a:gd name="connsiteX21" fmla="*/ 371210 w 744687"/>
              <a:gd name="connsiteY21" fmla="*/ 242887 h 318124"/>
              <a:gd name="connsiteX22" fmla="*/ 456935 w 744687"/>
              <a:gd name="connsiteY22" fmla="*/ 200025 h 318124"/>
              <a:gd name="connsiteX23" fmla="*/ 499797 w 744687"/>
              <a:gd name="connsiteY23" fmla="*/ 142875 h 318124"/>
              <a:gd name="connsiteX24" fmla="*/ 485510 w 744687"/>
              <a:gd name="connsiteY24" fmla="*/ 200025 h 318124"/>
              <a:gd name="connsiteX25" fmla="*/ 428360 w 744687"/>
              <a:gd name="connsiteY25" fmla="*/ 114300 h 318124"/>
              <a:gd name="connsiteX26" fmla="*/ 399785 w 744687"/>
              <a:gd name="connsiteY26" fmla="*/ 71437 h 318124"/>
              <a:gd name="connsiteX27" fmla="*/ 428360 w 744687"/>
              <a:gd name="connsiteY27" fmla="*/ 128587 h 318124"/>
              <a:gd name="connsiteX28" fmla="*/ 456935 w 744687"/>
              <a:gd name="connsiteY28" fmla="*/ 214312 h 318124"/>
              <a:gd name="connsiteX29" fmla="*/ 471222 w 744687"/>
              <a:gd name="connsiteY29" fmla="*/ 171450 h 318124"/>
              <a:gd name="connsiteX30" fmla="*/ 485510 w 744687"/>
              <a:gd name="connsiteY30" fmla="*/ 114300 h 318124"/>
              <a:gd name="connsiteX31" fmla="*/ 556947 w 744687"/>
              <a:gd name="connsiteY31" fmla="*/ 200025 h 318124"/>
              <a:gd name="connsiteX32" fmla="*/ 614097 w 744687"/>
              <a:gd name="connsiteY32" fmla="*/ 214312 h 318124"/>
              <a:gd name="connsiteX33" fmla="*/ 628385 w 744687"/>
              <a:gd name="connsiteY33" fmla="*/ 142875 h 318124"/>
              <a:gd name="connsiteX34" fmla="*/ 699822 w 744687"/>
              <a:gd name="connsiteY34" fmla="*/ 200025 h 318124"/>
              <a:gd name="connsiteX35" fmla="*/ 728397 w 744687"/>
              <a:gd name="connsiteY35" fmla="*/ 242887 h 318124"/>
              <a:gd name="connsiteX36" fmla="*/ 614097 w 744687"/>
              <a:gd name="connsiteY36" fmla="*/ 228600 h 318124"/>
              <a:gd name="connsiteX37" fmla="*/ 456935 w 744687"/>
              <a:gd name="connsiteY37" fmla="*/ 228600 h 318124"/>
              <a:gd name="connsiteX38" fmla="*/ 142610 w 744687"/>
              <a:gd name="connsiteY38" fmla="*/ 242887 h 318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44687" h="318124">
                <a:moveTo>
                  <a:pt x="328347" y="271462"/>
                </a:moveTo>
                <a:cubicBezTo>
                  <a:pt x="296164" y="174909"/>
                  <a:pt x="337329" y="291672"/>
                  <a:pt x="271197" y="142875"/>
                </a:cubicBezTo>
                <a:cubicBezTo>
                  <a:pt x="265080" y="129113"/>
                  <a:pt x="241850" y="100012"/>
                  <a:pt x="256910" y="100012"/>
                </a:cubicBezTo>
                <a:cubicBezTo>
                  <a:pt x="274082" y="100012"/>
                  <a:pt x="275960" y="128587"/>
                  <a:pt x="285485" y="142875"/>
                </a:cubicBezTo>
                <a:cubicBezTo>
                  <a:pt x="314692" y="318124"/>
                  <a:pt x="284915" y="187446"/>
                  <a:pt x="314060" y="100012"/>
                </a:cubicBezTo>
                <a:lnTo>
                  <a:pt x="328347" y="142875"/>
                </a:lnTo>
                <a:cubicBezTo>
                  <a:pt x="323585" y="176212"/>
                  <a:pt x="337872" y="219075"/>
                  <a:pt x="314060" y="242887"/>
                </a:cubicBezTo>
                <a:cubicBezTo>
                  <a:pt x="299772" y="257175"/>
                  <a:pt x="282941" y="216467"/>
                  <a:pt x="271197" y="200025"/>
                </a:cubicBezTo>
                <a:cubicBezTo>
                  <a:pt x="258817" y="182694"/>
                  <a:pt x="250532" y="162650"/>
                  <a:pt x="242622" y="142875"/>
                </a:cubicBezTo>
                <a:cubicBezTo>
                  <a:pt x="219431" y="84898"/>
                  <a:pt x="213794" y="56138"/>
                  <a:pt x="199760" y="0"/>
                </a:cubicBezTo>
                <a:cubicBezTo>
                  <a:pt x="169984" y="208434"/>
                  <a:pt x="195275" y="269025"/>
                  <a:pt x="142610" y="128587"/>
                </a:cubicBezTo>
                <a:cubicBezTo>
                  <a:pt x="137322" y="114486"/>
                  <a:pt x="137730" y="97485"/>
                  <a:pt x="128322" y="85725"/>
                </a:cubicBezTo>
                <a:cubicBezTo>
                  <a:pt x="117595" y="72317"/>
                  <a:pt x="99747" y="66675"/>
                  <a:pt x="85460" y="57150"/>
                </a:cubicBezTo>
                <a:cubicBezTo>
                  <a:pt x="161290" y="170895"/>
                  <a:pt x="147467" y="108877"/>
                  <a:pt x="128322" y="242887"/>
                </a:cubicBezTo>
                <a:cubicBezTo>
                  <a:pt x="99747" y="204787"/>
                  <a:pt x="0" y="107288"/>
                  <a:pt x="42597" y="128587"/>
                </a:cubicBezTo>
                <a:cubicBezTo>
                  <a:pt x="61647" y="138112"/>
                  <a:pt x="81686" y="145874"/>
                  <a:pt x="99747" y="157162"/>
                </a:cubicBezTo>
                <a:cubicBezTo>
                  <a:pt x="119940" y="169783"/>
                  <a:pt x="137520" y="186184"/>
                  <a:pt x="156897" y="200025"/>
                </a:cubicBezTo>
                <a:cubicBezTo>
                  <a:pt x="170870" y="210006"/>
                  <a:pt x="185472" y="219075"/>
                  <a:pt x="199760" y="228600"/>
                </a:cubicBezTo>
                <a:cubicBezTo>
                  <a:pt x="214047" y="223837"/>
                  <a:pt x="231973" y="224961"/>
                  <a:pt x="242622" y="214312"/>
                </a:cubicBezTo>
                <a:cubicBezTo>
                  <a:pt x="271911" y="185023"/>
                  <a:pt x="242150" y="97650"/>
                  <a:pt x="271197" y="242887"/>
                </a:cubicBezTo>
                <a:cubicBezTo>
                  <a:pt x="301607" y="151656"/>
                  <a:pt x="281529" y="126698"/>
                  <a:pt x="342635" y="200025"/>
                </a:cubicBezTo>
                <a:cubicBezTo>
                  <a:pt x="353628" y="213216"/>
                  <a:pt x="361685" y="228600"/>
                  <a:pt x="371210" y="242887"/>
                </a:cubicBezTo>
                <a:cubicBezTo>
                  <a:pt x="406071" y="231267"/>
                  <a:pt x="429238" y="227722"/>
                  <a:pt x="456935" y="200025"/>
                </a:cubicBezTo>
                <a:cubicBezTo>
                  <a:pt x="473773" y="183187"/>
                  <a:pt x="485510" y="161925"/>
                  <a:pt x="499797" y="142875"/>
                </a:cubicBezTo>
                <a:cubicBezTo>
                  <a:pt x="495035" y="161925"/>
                  <a:pt x="504560" y="195263"/>
                  <a:pt x="485510" y="200025"/>
                </a:cubicBezTo>
                <a:cubicBezTo>
                  <a:pt x="449397" y="209053"/>
                  <a:pt x="436069" y="129717"/>
                  <a:pt x="428360" y="114300"/>
                </a:cubicBezTo>
                <a:cubicBezTo>
                  <a:pt x="420681" y="98941"/>
                  <a:pt x="399785" y="54265"/>
                  <a:pt x="399785" y="71437"/>
                </a:cubicBezTo>
                <a:cubicBezTo>
                  <a:pt x="399785" y="92736"/>
                  <a:pt x="420450" y="108812"/>
                  <a:pt x="428360" y="128587"/>
                </a:cubicBezTo>
                <a:cubicBezTo>
                  <a:pt x="439547" y="156553"/>
                  <a:pt x="456935" y="214312"/>
                  <a:pt x="456935" y="214312"/>
                </a:cubicBezTo>
                <a:cubicBezTo>
                  <a:pt x="461697" y="200025"/>
                  <a:pt x="467085" y="185931"/>
                  <a:pt x="471222" y="171450"/>
                </a:cubicBezTo>
                <a:cubicBezTo>
                  <a:pt x="476617" y="152569"/>
                  <a:pt x="466460" y="119063"/>
                  <a:pt x="485510" y="114300"/>
                </a:cubicBezTo>
                <a:cubicBezTo>
                  <a:pt x="501226" y="110371"/>
                  <a:pt x="550554" y="190435"/>
                  <a:pt x="556947" y="200025"/>
                </a:cubicBezTo>
                <a:cubicBezTo>
                  <a:pt x="597664" y="77876"/>
                  <a:pt x="532317" y="234756"/>
                  <a:pt x="614097" y="214312"/>
                </a:cubicBezTo>
                <a:cubicBezTo>
                  <a:pt x="637656" y="208422"/>
                  <a:pt x="623622" y="166687"/>
                  <a:pt x="628385" y="142875"/>
                </a:cubicBezTo>
                <a:cubicBezTo>
                  <a:pt x="710277" y="265711"/>
                  <a:pt x="601235" y="121155"/>
                  <a:pt x="699822" y="200025"/>
                </a:cubicBezTo>
                <a:cubicBezTo>
                  <a:pt x="713230" y="210752"/>
                  <a:pt x="744687" y="237457"/>
                  <a:pt x="728397" y="242887"/>
                </a:cubicBezTo>
                <a:cubicBezTo>
                  <a:pt x="691971" y="255029"/>
                  <a:pt x="652197" y="233362"/>
                  <a:pt x="614097" y="228600"/>
                </a:cubicBezTo>
                <a:cubicBezTo>
                  <a:pt x="518153" y="204613"/>
                  <a:pt x="586889" y="214161"/>
                  <a:pt x="456935" y="228600"/>
                </a:cubicBezTo>
                <a:cubicBezTo>
                  <a:pt x="285667" y="247630"/>
                  <a:pt x="314465" y="242887"/>
                  <a:pt x="142610" y="242887"/>
                </a:cubicBezTo>
              </a:path>
            </a:pathLst>
          </a:custGeom>
          <a:solidFill>
            <a:srgbClr val="339933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7888288" y="4699000"/>
            <a:ext cx="412750" cy="330200"/>
          </a:xfrm>
          <a:custGeom>
            <a:avLst/>
            <a:gdLst>
              <a:gd name="connsiteX0" fmla="*/ 56117 w 413304"/>
              <a:gd name="connsiteY0" fmla="*/ 315278 h 329565"/>
              <a:gd name="connsiteX1" fmla="*/ 70405 w 413304"/>
              <a:gd name="connsiteY1" fmla="*/ 272415 h 329565"/>
              <a:gd name="connsiteX2" fmla="*/ 84692 w 413304"/>
              <a:gd name="connsiteY2" fmla="*/ 158115 h 329565"/>
              <a:gd name="connsiteX3" fmla="*/ 98980 w 413304"/>
              <a:gd name="connsiteY3" fmla="*/ 58103 h 329565"/>
              <a:gd name="connsiteX4" fmla="*/ 184705 w 413304"/>
              <a:gd name="connsiteY4" fmla="*/ 72390 h 329565"/>
              <a:gd name="connsiteX5" fmla="*/ 241855 w 413304"/>
              <a:gd name="connsiteY5" fmla="*/ 15240 h 329565"/>
              <a:gd name="connsiteX6" fmla="*/ 284717 w 413304"/>
              <a:gd name="connsiteY6" fmla="*/ 58103 h 329565"/>
              <a:gd name="connsiteX7" fmla="*/ 299005 w 413304"/>
              <a:gd name="connsiteY7" fmla="*/ 100965 h 329565"/>
              <a:gd name="connsiteX8" fmla="*/ 356155 w 413304"/>
              <a:gd name="connsiteY8" fmla="*/ 143828 h 329565"/>
              <a:gd name="connsiteX9" fmla="*/ 384730 w 413304"/>
              <a:gd name="connsiteY9" fmla="*/ 186690 h 329565"/>
              <a:gd name="connsiteX10" fmla="*/ 356155 w 413304"/>
              <a:gd name="connsiteY10" fmla="*/ 243840 h 329565"/>
              <a:gd name="connsiteX11" fmla="*/ 299005 w 413304"/>
              <a:gd name="connsiteY11" fmla="*/ 300990 h 329565"/>
              <a:gd name="connsiteX12" fmla="*/ 170417 w 413304"/>
              <a:gd name="connsiteY12" fmla="*/ 329565 h 329565"/>
              <a:gd name="connsiteX13" fmla="*/ 56117 w 413304"/>
              <a:gd name="connsiteY13" fmla="*/ 315278 h 32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3304" h="329565">
                <a:moveTo>
                  <a:pt x="56117" y="315278"/>
                </a:moveTo>
                <a:cubicBezTo>
                  <a:pt x="39448" y="305753"/>
                  <a:pt x="71904" y="287401"/>
                  <a:pt x="70405" y="272415"/>
                </a:cubicBezTo>
                <a:cubicBezTo>
                  <a:pt x="58270" y="151063"/>
                  <a:pt x="0" y="186347"/>
                  <a:pt x="84692" y="158115"/>
                </a:cubicBezTo>
                <a:cubicBezTo>
                  <a:pt x="79514" y="137403"/>
                  <a:pt x="47905" y="70872"/>
                  <a:pt x="98980" y="58103"/>
                </a:cubicBezTo>
                <a:cubicBezTo>
                  <a:pt x="127084" y="51077"/>
                  <a:pt x="156130" y="67628"/>
                  <a:pt x="184705" y="72390"/>
                </a:cubicBezTo>
                <a:cubicBezTo>
                  <a:pt x="192325" y="49530"/>
                  <a:pt x="196135" y="0"/>
                  <a:pt x="241855" y="15240"/>
                </a:cubicBezTo>
                <a:cubicBezTo>
                  <a:pt x="261024" y="21630"/>
                  <a:pt x="270430" y="43815"/>
                  <a:pt x="284717" y="58103"/>
                </a:cubicBezTo>
                <a:cubicBezTo>
                  <a:pt x="289480" y="72390"/>
                  <a:pt x="289364" y="89395"/>
                  <a:pt x="299005" y="100965"/>
                </a:cubicBezTo>
                <a:cubicBezTo>
                  <a:pt x="314250" y="119258"/>
                  <a:pt x="339317" y="126990"/>
                  <a:pt x="356155" y="143828"/>
                </a:cubicBezTo>
                <a:cubicBezTo>
                  <a:pt x="368297" y="155970"/>
                  <a:pt x="375205" y="172403"/>
                  <a:pt x="384730" y="186690"/>
                </a:cubicBezTo>
                <a:cubicBezTo>
                  <a:pt x="413304" y="272416"/>
                  <a:pt x="403780" y="196215"/>
                  <a:pt x="356155" y="243840"/>
                </a:cubicBezTo>
                <a:cubicBezTo>
                  <a:pt x="279956" y="320039"/>
                  <a:pt x="413302" y="262892"/>
                  <a:pt x="299005" y="300990"/>
                </a:cubicBezTo>
                <a:cubicBezTo>
                  <a:pt x="158794" y="230885"/>
                  <a:pt x="191708" y="201823"/>
                  <a:pt x="170417" y="329565"/>
                </a:cubicBezTo>
                <a:cubicBezTo>
                  <a:pt x="75297" y="313712"/>
                  <a:pt x="72786" y="324803"/>
                  <a:pt x="56117" y="315278"/>
                </a:cubicBezTo>
                <a:close/>
              </a:path>
            </a:pathLst>
          </a:custGeom>
          <a:solidFill>
            <a:srgbClr val="339933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76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228600"/>
            <a:ext cx="8763000" cy="5902325"/>
          </a:xfrm>
        </p:spPr>
        <p:txBody>
          <a:bodyPr/>
          <a:lstStyle/>
          <a:p>
            <a:pPr eaLnBrk="1" hangingPunct="1">
              <a:buFont typeface="Wingdings" pitchFamily="2" charset="2"/>
              <a:buChar char="l"/>
              <a:defRPr/>
            </a:pPr>
            <a:r>
              <a:rPr lang="en-US" dirty="0" smtClean="0"/>
              <a:t>Ecological succession: The gradual replacement of one community of living things by another community.</a:t>
            </a:r>
          </a:p>
        </p:txBody>
      </p:sp>
      <p:sp>
        <p:nvSpPr>
          <p:cNvPr id="1047557" name="Rectangle 5"/>
          <p:cNvSpPr>
            <a:spLocks noChangeArrowheads="1"/>
          </p:cNvSpPr>
          <p:nvPr/>
        </p:nvSpPr>
        <p:spPr bwMode="auto">
          <a:xfrm>
            <a:off x="5715000" y="6629400"/>
            <a:ext cx="304800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 algn="r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-103" charset="2"/>
              <a:buNone/>
            </a:pPr>
            <a:r>
              <a:rPr lang="en-US" sz="800" b="1">
                <a:latin typeface="Verdana" pitchFamily="-103" charset="0"/>
              </a:rPr>
              <a:t>Copyright © 2010 Ryan P. Murphy</a:t>
            </a:r>
            <a:endParaRPr lang="en-US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656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81200"/>
            <a:ext cx="8763000" cy="4343400"/>
          </a:xfrm>
          <a:prstGeom prst="rect">
            <a:avLst/>
          </a:prstGeom>
          <a:noFill/>
          <a:ln w="76200">
            <a:solidFill>
              <a:schemeClr val="accent6"/>
            </a:solidFill>
            <a:miter lim="800000"/>
            <a:headEnd/>
            <a:tailEnd/>
          </a:ln>
        </p:spPr>
      </p:pic>
      <p:sp>
        <p:nvSpPr>
          <p:cNvPr id="65541" name="Freeform 5"/>
          <p:cNvSpPr>
            <a:spLocks/>
          </p:cNvSpPr>
          <p:nvPr/>
        </p:nvSpPr>
        <p:spPr bwMode="auto">
          <a:xfrm>
            <a:off x="7808913" y="4581525"/>
            <a:ext cx="92075" cy="96838"/>
          </a:xfrm>
          <a:custGeom>
            <a:avLst/>
            <a:gdLst>
              <a:gd name="T0" fmla="*/ 21063 w 91318"/>
              <a:gd name="T1" fmla="*/ 4882 h 96501"/>
              <a:gd name="T2" fmla="*/ 5926 w 91318"/>
              <a:gd name="T3" fmla="*/ 48801 h 96501"/>
              <a:gd name="T4" fmla="*/ 96750 w 91318"/>
              <a:gd name="T5" fmla="*/ 63442 h 96501"/>
              <a:gd name="T6" fmla="*/ 66476 w 91318"/>
              <a:gd name="T7" fmla="*/ 19521 h 96501"/>
              <a:gd name="T8" fmla="*/ 21063 w 91318"/>
              <a:gd name="T9" fmla="*/ 4882 h 965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318"/>
              <a:gd name="T16" fmla="*/ 0 h 96501"/>
              <a:gd name="T17" fmla="*/ 91318 w 91318"/>
              <a:gd name="T18" fmla="*/ 96501 h 965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318" h="96501">
                <a:moveTo>
                  <a:pt x="19880" y="4763"/>
                </a:moveTo>
                <a:cubicBezTo>
                  <a:pt x="10355" y="9526"/>
                  <a:pt x="0" y="33642"/>
                  <a:pt x="5593" y="47625"/>
                </a:cubicBezTo>
                <a:cubicBezTo>
                  <a:pt x="25144" y="96501"/>
                  <a:pt x="63601" y="71152"/>
                  <a:pt x="91318" y="61913"/>
                </a:cubicBezTo>
                <a:cubicBezTo>
                  <a:pt x="81793" y="47625"/>
                  <a:pt x="76152" y="29777"/>
                  <a:pt x="62743" y="19050"/>
                </a:cubicBezTo>
                <a:cubicBezTo>
                  <a:pt x="41119" y="1751"/>
                  <a:pt x="29405" y="0"/>
                  <a:pt x="19880" y="4763"/>
                </a:cubicBezTo>
                <a:close/>
              </a:path>
            </a:pathLst>
          </a:custGeom>
          <a:solidFill>
            <a:srgbClr val="66FF99"/>
          </a:solidFill>
          <a:ln w="9525" cap="flat" cmpd="sng">
            <a:solidFill>
              <a:srgbClr val="66FF99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7620000" y="4419600"/>
            <a:ext cx="92075" cy="96838"/>
          </a:xfrm>
          <a:custGeom>
            <a:avLst/>
            <a:gdLst>
              <a:gd name="connsiteX0" fmla="*/ 19880 w 91318"/>
              <a:gd name="connsiteY0" fmla="*/ 4763 h 96501"/>
              <a:gd name="connsiteX1" fmla="*/ 5593 w 91318"/>
              <a:gd name="connsiteY1" fmla="*/ 47625 h 96501"/>
              <a:gd name="connsiteX2" fmla="*/ 91318 w 91318"/>
              <a:gd name="connsiteY2" fmla="*/ 61913 h 96501"/>
              <a:gd name="connsiteX3" fmla="*/ 62743 w 91318"/>
              <a:gd name="connsiteY3" fmla="*/ 19050 h 96501"/>
              <a:gd name="connsiteX4" fmla="*/ 19880 w 91318"/>
              <a:gd name="connsiteY4" fmla="*/ 4763 h 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18" h="96501">
                <a:moveTo>
                  <a:pt x="19880" y="4763"/>
                </a:moveTo>
                <a:cubicBezTo>
                  <a:pt x="10355" y="9526"/>
                  <a:pt x="0" y="33642"/>
                  <a:pt x="5593" y="47625"/>
                </a:cubicBezTo>
                <a:cubicBezTo>
                  <a:pt x="25144" y="96501"/>
                  <a:pt x="63601" y="71152"/>
                  <a:pt x="91318" y="61913"/>
                </a:cubicBezTo>
                <a:cubicBezTo>
                  <a:pt x="81793" y="47625"/>
                  <a:pt x="76152" y="29777"/>
                  <a:pt x="62743" y="19050"/>
                </a:cubicBezTo>
                <a:cubicBezTo>
                  <a:pt x="41119" y="1751"/>
                  <a:pt x="29405" y="0"/>
                  <a:pt x="19880" y="4763"/>
                </a:cubicBezTo>
                <a:close/>
              </a:path>
            </a:pathLst>
          </a:custGeom>
          <a:solidFill>
            <a:srgbClr val="339933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7696200" y="4648200"/>
            <a:ext cx="92075" cy="96838"/>
          </a:xfrm>
          <a:custGeom>
            <a:avLst/>
            <a:gdLst>
              <a:gd name="connsiteX0" fmla="*/ 19880 w 91318"/>
              <a:gd name="connsiteY0" fmla="*/ 4763 h 96501"/>
              <a:gd name="connsiteX1" fmla="*/ 5593 w 91318"/>
              <a:gd name="connsiteY1" fmla="*/ 47625 h 96501"/>
              <a:gd name="connsiteX2" fmla="*/ 91318 w 91318"/>
              <a:gd name="connsiteY2" fmla="*/ 61913 h 96501"/>
              <a:gd name="connsiteX3" fmla="*/ 62743 w 91318"/>
              <a:gd name="connsiteY3" fmla="*/ 19050 h 96501"/>
              <a:gd name="connsiteX4" fmla="*/ 19880 w 91318"/>
              <a:gd name="connsiteY4" fmla="*/ 4763 h 9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18" h="96501">
                <a:moveTo>
                  <a:pt x="19880" y="4763"/>
                </a:moveTo>
                <a:cubicBezTo>
                  <a:pt x="10355" y="9526"/>
                  <a:pt x="0" y="33642"/>
                  <a:pt x="5593" y="47625"/>
                </a:cubicBezTo>
                <a:cubicBezTo>
                  <a:pt x="25144" y="96501"/>
                  <a:pt x="63601" y="71152"/>
                  <a:pt x="91318" y="61913"/>
                </a:cubicBezTo>
                <a:cubicBezTo>
                  <a:pt x="81793" y="47625"/>
                  <a:pt x="76152" y="29777"/>
                  <a:pt x="62743" y="19050"/>
                </a:cubicBezTo>
                <a:cubicBezTo>
                  <a:pt x="41119" y="1751"/>
                  <a:pt x="29405" y="0"/>
                  <a:pt x="19880" y="4763"/>
                </a:cubicBezTo>
                <a:close/>
              </a:path>
            </a:pathLst>
          </a:custGeom>
          <a:solidFill>
            <a:srgbClr val="339933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7215188" y="4786313"/>
            <a:ext cx="744537" cy="317500"/>
          </a:xfrm>
          <a:custGeom>
            <a:avLst/>
            <a:gdLst>
              <a:gd name="connsiteX0" fmla="*/ 328347 w 744687"/>
              <a:gd name="connsiteY0" fmla="*/ 271462 h 318124"/>
              <a:gd name="connsiteX1" fmla="*/ 271197 w 744687"/>
              <a:gd name="connsiteY1" fmla="*/ 142875 h 318124"/>
              <a:gd name="connsiteX2" fmla="*/ 256910 w 744687"/>
              <a:gd name="connsiteY2" fmla="*/ 100012 h 318124"/>
              <a:gd name="connsiteX3" fmla="*/ 285485 w 744687"/>
              <a:gd name="connsiteY3" fmla="*/ 142875 h 318124"/>
              <a:gd name="connsiteX4" fmla="*/ 314060 w 744687"/>
              <a:gd name="connsiteY4" fmla="*/ 100012 h 318124"/>
              <a:gd name="connsiteX5" fmla="*/ 328347 w 744687"/>
              <a:gd name="connsiteY5" fmla="*/ 142875 h 318124"/>
              <a:gd name="connsiteX6" fmla="*/ 314060 w 744687"/>
              <a:gd name="connsiteY6" fmla="*/ 242887 h 318124"/>
              <a:gd name="connsiteX7" fmla="*/ 271197 w 744687"/>
              <a:gd name="connsiteY7" fmla="*/ 200025 h 318124"/>
              <a:gd name="connsiteX8" fmla="*/ 242622 w 744687"/>
              <a:gd name="connsiteY8" fmla="*/ 142875 h 318124"/>
              <a:gd name="connsiteX9" fmla="*/ 199760 w 744687"/>
              <a:gd name="connsiteY9" fmla="*/ 0 h 318124"/>
              <a:gd name="connsiteX10" fmla="*/ 142610 w 744687"/>
              <a:gd name="connsiteY10" fmla="*/ 128587 h 318124"/>
              <a:gd name="connsiteX11" fmla="*/ 128322 w 744687"/>
              <a:gd name="connsiteY11" fmla="*/ 85725 h 318124"/>
              <a:gd name="connsiteX12" fmla="*/ 85460 w 744687"/>
              <a:gd name="connsiteY12" fmla="*/ 57150 h 318124"/>
              <a:gd name="connsiteX13" fmla="*/ 128322 w 744687"/>
              <a:gd name="connsiteY13" fmla="*/ 242887 h 318124"/>
              <a:gd name="connsiteX14" fmla="*/ 42597 w 744687"/>
              <a:gd name="connsiteY14" fmla="*/ 128587 h 318124"/>
              <a:gd name="connsiteX15" fmla="*/ 99747 w 744687"/>
              <a:gd name="connsiteY15" fmla="*/ 157162 h 318124"/>
              <a:gd name="connsiteX16" fmla="*/ 156897 w 744687"/>
              <a:gd name="connsiteY16" fmla="*/ 200025 h 318124"/>
              <a:gd name="connsiteX17" fmla="*/ 199760 w 744687"/>
              <a:gd name="connsiteY17" fmla="*/ 228600 h 318124"/>
              <a:gd name="connsiteX18" fmla="*/ 242622 w 744687"/>
              <a:gd name="connsiteY18" fmla="*/ 214312 h 318124"/>
              <a:gd name="connsiteX19" fmla="*/ 271197 w 744687"/>
              <a:gd name="connsiteY19" fmla="*/ 242887 h 318124"/>
              <a:gd name="connsiteX20" fmla="*/ 342635 w 744687"/>
              <a:gd name="connsiteY20" fmla="*/ 200025 h 318124"/>
              <a:gd name="connsiteX21" fmla="*/ 371210 w 744687"/>
              <a:gd name="connsiteY21" fmla="*/ 242887 h 318124"/>
              <a:gd name="connsiteX22" fmla="*/ 456935 w 744687"/>
              <a:gd name="connsiteY22" fmla="*/ 200025 h 318124"/>
              <a:gd name="connsiteX23" fmla="*/ 499797 w 744687"/>
              <a:gd name="connsiteY23" fmla="*/ 142875 h 318124"/>
              <a:gd name="connsiteX24" fmla="*/ 485510 w 744687"/>
              <a:gd name="connsiteY24" fmla="*/ 200025 h 318124"/>
              <a:gd name="connsiteX25" fmla="*/ 428360 w 744687"/>
              <a:gd name="connsiteY25" fmla="*/ 114300 h 318124"/>
              <a:gd name="connsiteX26" fmla="*/ 399785 w 744687"/>
              <a:gd name="connsiteY26" fmla="*/ 71437 h 318124"/>
              <a:gd name="connsiteX27" fmla="*/ 428360 w 744687"/>
              <a:gd name="connsiteY27" fmla="*/ 128587 h 318124"/>
              <a:gd name="connsiteX28" fmla="*/ 456935 w 744687"/>
              <a:gd name="connsiteY28" fmla="*/ 214312 h 318124"/>
              <a:gd name="connsiteX29" fmla="*/ 471222 w 744687"/>
              <a:gd name="connsiteY29" fmla="*/ 171450 h 318124"/>
              <a:gd name="connsiteX30" fmla="*/ 485510 w 744687"/>
              <a:gd name="connsiteY30" fmla="*/ 114300 h 318124"/>
              <a:gd name="connsiteX31" fmla="*/ 556947 w 744687"/>
              <a:gd name="connsiteY31" fmla="*/ 200025 h 318124"/>
              <a:gd name="connsiteX32" fmla="*/ 614097 w 744687"/>
              <a:gd name="connsiteY32" fmla="*/ 214312 h 318124"/>
              <a:gd name="connsiteX33" fmla="*/ 628385 w 744687"/>
              <a:gd name="connsiteY33" fmla="*/ 142875 h 318124"/>
              <a:gd name="connsiteX34" fmla="*/ 699822 w 744687"/>
              <a:gd name="connsiteY34" fmla="*/ 200025 h 318124"/>
              <a:gd name="connsiteX35" fmla="*/ 728397 w 744687"/>
              <a:gd name="connsiteY35" fmla="*/ 242887 h 318124"/>
              <a:gd name="connsiteX36" fmla="*/ 614097 w 744687"/>
              <a:gd name="connsiteY36" fmla="*/ 228600 h 318124"/>
              <a:gd name="connsiteX37" fmla="*/ 456935 w 744687"/>
              <a:gd name="connsiteY37" fmla="*/ 228600 h 318124"/>
              <a:gd name="connsiteX38" fmla="*/ 142610 w 744687"/>
              <a:gd name="connsiteY38" fmla="*/ 242887 h 318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44687" h="318124">
                <a:moveTo>
                  <a:pt x="328347" y="271462"/>
                </a:moveTo>
                <a:cubicBezTo>
                  <a:pt x="296164" y="174909"/>
                  <a:pt x="337329" y="291672"/>
                  <a:pt x="271197" y="142875"/>
                </a:cubicBezTo>
                <a:cubicBezTo>
                  <a:pt x="265080" y="129113"/>
                  <a:pt x="241850" y="100012"/>
                  <a:pt x="256910" y="100012"/>
                </a:cubicBezTo>
                <a:cubicBezTo>
                  <a:pt x="274082" y="100012"/>
                  <a:pt x="275960" y="128587"/>
                  <a:pt x="285485" y="142875"/>
                </a:cubicBezTo>
                <a:cubicBezTo>
                  <a:pt x="314692" y="318124"/>
                  <a:pt x="284915" y="187446"/>
                  <a:pt x="314060" y="100012"/>
                </a:cubicBezTo>
                <a:lnTo>
                  <a:pt x="328347" y="142875"/>
                </a:lnTo>
                <a:cubicBezTo>
                  <a:pt x="323585" y="176212"/>
                  <a:pt x="337872" y="219075"/>
                  <a:pt x="314060" y="242887"/>
                </a:cubicBezTo>
                <a:cubicBezTo>
                  <a:pt x="299772" y="257175"/>
                  <a:pt x="282941" y="216467"/>
                  <a:pt x="271197" y="200025"/>
                </a:cubicBezTo>
                <a:cubicBezTo>
                  <a:pt x="258817" y="182694"/>
                  <a:pt x="250532" y="162650"/>
                  <a:pt x="242622" y="142875"/>
                </a:cubicBezTo>
                <a:cubicBezTo>
                  <a:pt x="219431" y="84898"/>
                  <a:pt x="213794" y="56138"/>
                  <a:pt x="199760" y="0"/>
                </a:cubicBezTo>
                <a:cubicBezTo>
                  <a:pt x="169984" y="208434"/>
                  <a:pt x="195275" y="269025"/>
                  <a:pt x="142610" y="128587"/>
                </a:cubicBezTo>
                <a:cubicBezTo>
                  <a:pt x="137322" y="114486"/>
                  <a:pt x="137730" y="97485"/>
                  <a:pt x="128322" y="85725"/>
                </a:cubicBezTo>
                <a:cubicBezTo>
                  <a:pt x="117595" y="72317"/>
                  <a:pt x="99747" y="66675"/>
                  <a:pt x="85460" y="57150"/>
                </a:cubicBezTo>
                <a:cubicBezTo>
                  <a:pt x="161290" y="170895"/>
                  <a:pt x="147467" y="108877"/>
                  <a:pt x="128322" y="242887"/>
                </a:cubicBezTo>
                <a:cubicBezTo>
                  <a:pt x="99747" y="204787"/>
                  <a:pt x="0" y="107288"/>
                  <a:pt x="42597" y="128587"/>
                </a:cubicBezTo>
                <a:cubicBezTo>
                  <a:pt x="61647" y="138112"/>
                  <a:pt x="81686" y="145874"/>
                  <a:pt x="99747" y="157162"/>
                </a:cubicBezTo>
                <a:cubicBezTo>
                  <a:pt x="119940" y="169783"/>
                  <a:pt x="137520" y="186184"/>
                  <a:pt x="156897" y="200025"/>
                </a:cubicBezTo>
                <a:cubicBezTo>
                  <a:pt x="170870" y="210006"/>
                  <a:pt x="185472" y="219075"/>
                  <a:pt x="199760" y="228600"/>
                </a:cubicBezTo>
                <a:cubicBezTo>
                  <a:pt x="214047" y="223837"/>
                  <a:pt x="231973" y="224961"/>
                  <a:pt x="242622" y="214312"/>
                </a:cubicBezTo>
                <a:cubicBezTo>
                  <a:pt x="271911" y="185023"/>
                  <a:pt x="242150" y="97650"/>
                  <a:pt x="271197" y="242887"/>
                </a:cubicBezTo>
                <a:cubicBezTo>
                  <a:pt x="301607" y="151656"/>
                  <a:pt x="281529" y="126698"/>
                  <a:pt x="342635" y="200025"/>
                </a:cubicBezTo>
                <a:cubicBezTo>
                  <a:pt x="353628" y="213216"/>
                  <a:pt x="361685" y="228600"/>
                  <a:pt x="371210" y="242887"/>
                </a:cubicBezTo>
                <a:cubicBezTo>
                  <a:pt x="406071" y="231267"/>
                  <a:pt x="429238" y="227722"/>
                  <a:pt x="456935" y="200025"/>
                </a:cubicBezTo>
                <a:cubicBezTo>
                  <a:pt x="473773" y="183187"/>
                  <a:pt x="485510" y="161925"/>
                  <a:pt x="499797" y="142875"/>
                </a:cubicBezTo>
                <a:cubicBezTo>
                  <a:pt x="495035" y="161925"/>
                  <a:pt x="504560" y="195263"/>
                  <a:pt x="485510" y="200025"/>
                </a:cubicBezTo>
                <a:cubicBezTo>
                  <a:pt x="449397" y="209053"/>
                  <a:pt x="436069" y="129717"/>
                  <a:pt x="428360" y="114300"/>
                </a:cubicBezTo>
                <a:cubicBezTo>
                  <a:pt x="420681" y="98941"/>
                  <a:pt x="399785" y="54265"/>
                  <a:pt x="399785" y="71437"/>
                </a:cubicBezTo>
                <a:cubicBezTo>
                  <a:pt x="399785" y="92736"/>
                  <a:pt x="420450" y="108812"/>
                  <a:pt x="428360" y="128587"/>
                </a:cubicBezTo>
                <a:cubicBezTo>
                  <a:pt x="439547" y="156553"/>
                  <a:pt x="456935" y="214312"/>
                  <a:pt x="456935" y="214312"/>
                </a:cubicBezTo>
                <a:cubicBezTo>
                  <a:pt x="461697" y="200025"/>
                  <a:pt x="467085" y="185931"/>
                  <a:pt x="471222" y="171450"/>
                </a:cubicBezTo>
                <a:cubicBezTo>
                  <a:pt x="476617" y="152569"/>
                  <a:pt x="466460" y="119063"/>
                  <a:pt x="485510" y="114300"/>
                </a:cubicBezTo>
                <a:cubicBezTo>
                  <a:pt x="501226" y="110371"/>
                  <a:pt x="550554" y="190435"/>
                  <a:pt x="556947" y="200025"/>
                </a:cubicBezTo>
                <a:cubicBezTo>
                  <a:pt x="597664" y="77876"/>
                  <a:pt x="532317" y="234756"/>
                  <a:pt x="614097" y="214312"/>
                </a:cubicBezTo>
                <a:cubicBezTo>
                  <a:pt x="637656" y="208422"/>
                  <a:pt x="623622" y="166687"/>
                  <a:pt x="628385" y="142875"/>
                </a:cubicBezTo>
                <a:cubicBezTo>
                  <a:pt x="710277" y="265711"/>
                  <a:pt x="601235" y="121155"/>
                  <a:pt x="699822" y="200025"/>
                </a:cubicBezTo>
                <a:cubicBezTo>
                  <a:pt x="713230" y="210752"/>
                  <a:pt x="744687" y="237457"/>
                  <a:pt x="728397" y="242887"/>
                </a:cubicBezTo>
                <a:cubicBezTo>
                  <a:pt x="691971" y="255029"/>
                  <a:pt x="652197" y="233362"/>
                  <a:pt x="614097" y="228600"/>
                </a:cubicBezTo>
                <a:cubicBezTo>
                  <a:pt x="518153" y="204613"/>
                  <a:pt x="586889" y="214161"/>
                  <a:pt x="456935" y="228600"/>
                </a:cubicBezTo>
                <a:cubicBezTo>
                  <a:pt x="285667" y="247630"/>
                  <a:pt x="314465" y="242887"/>
                  <a:pt x="142610" y="242887"/>
                </a:cubicBezTo>
              </a:path>
            </a:pathLst>
          </a:custGeom>
          <a:solidFill>
            <a:srgbClr val="339933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7888288" y="4699000"/>
            <a:ext cx="412750" cy="330200"/>
          </a:xfrm>
          <a:custGeom>
            <a:avLst/>
            <a:gdLst>
              <a:gd name="connsiteX0" fmla="*/ 56117 w 413304"/>
              <a:gd name="connsiteY0" fmla="*/ 315278 h 329565"/>
              <a:gd name="connsiteX1" fmla="*/ 70405 w 413304"/>
              <a:gd name="connsiteY1" fmla="*/ 272415 h 329565"/>
              <a:gd name="connsiteX2" fmla="*/ 84692 w 413304"/>
              <a:gd name="connsiteY2" fmla="*/ 158115 h 329565"/>
              <a:gd name="connsiteX3" fmla="*/ 98980 w 413304"/>
              <a:gd name="connsiteY3" fmla="*/ 58103 h 329565"/>
              <a:gd name="connsiteX4" fmla="*/ 184705 w 413304"/>
              <a:gd name="connsiteY4" fmla="*/ 72390 h 329565"/>
              <a:gd name="connsiteX5" fmla="*/ 241855 w 413304"/>
              <a:gd name="connsiteY5" fmla="*/ 15240 h 329565"/>
              <a:gd name="connsiteX6" fmla="*/ 284717 w 413304"/>
              <a:gd name="connsiteY6" fmla="*/ 58103 h 329565"/>
              <a:gd name="connsiteX7" fmla="*/ 299005 w 413304"/>
              <a:gd name="connsiteY7" fmla="*/ 100965 h 329565"/>
              <a:gd name="connsiteX8" fmla="*/ 356155 w 413304"/>
              <a:gd name="connsiteY8" fmla="*/ 143828 h 329565"/>
              <a:gd name="connsiteX9" fmla="*/ 384730 w 413304"/>
              <a:gd name="connsiteY9" fmla="*/ 186690 h 329565"/>
              <a:gd name="connsiteX10" fmla="*/ 356155 w 413304"/>
              <a:gd name="connsiteY10" fmla="*/ 243840 h 329565"/>
              <a:gd name="connsiteX11" fmla="*/ 299005 w 413304"/>
              <a:gd name="connsiteY11" fmla="*/ 300990 h 329565"/>
              <a:gd name="connsiteX12" fmla="*/ 170417 w 413304"/>
              <a:gd name="connsiteY12" fmla="*/ 329565 h 329565"/>
              <a:gd name="connsiteX13" fmla="*/ 56117 w 413304"/>
              <a:gd name="connsiteY13" fmla="*/ 315278 h 32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3304" h="329565">
                <a:moveTo>
                  <a:pt x="56117" y="315278"/>
                </a:moveTo>
                <a:cubicBezTo>
                  <a:pt x="39448" y="305753"/>
                  <a:pt x="71904" y="287401"/>
                  <a:pt x="70405" y="272415"/>
                </a:cubicBezTo>
                <a:cubicBezTo>
                  <a:pt x="58270" y="151063"/>
                  <a:pt x="0" y="186347"/>
                  <a:pt x="84692" y="158115"/>
                </a:cubicBezTo>
                <a:cubicBezTo>
                  <a:pt x="79514" y="137403"/>
                  <a:pt x="47905" y="70872"/>
                  <a:pt x="98980" y="58103"/>
                </a:cubicBezTo>
                <a:cubicBezTo>
                  <a:pt x="127084" y="51077"/>
                  <a:pt x="156130" y="67628"/>
                  <a:pt x="184705" y="72390"/>
                </a:cubicBezTo>
                <a:cubicBezTo>
                  <a:pt x="192325" y="49530"/>
                  <a:pt x="196135" y="0"/>
                  <a:pt x="241855" y="15240"/>
                </a:cubicBezTo>
                <a:cubicBezTo>
                  <a:pt x="261024" y="21630"/>
                  <a:pt x="270430" y="43815"/>
                  <a:pt x="284717" y="58103"/>
                </a:cubicBezTo>
                <a:cubicBezTo>
                  <a:pt x="289480" y="72390"/>
                  <a:pt x="289364" y="89395"/>
                  <a:pt x="299005" y="100965"/>
                </a:cubicBezTo>
                <a:cubicBezTo>
                  <a:pt x="314250" y="119258"/>
                  <a:pt x="339317" y="126990"/>
                  <a:pt x="356155" y="143828"/>
                </a:cubicBezTo>
                <a:cubicBezTo>
                  <a:pt x="368297" y="155970"/>
                  <a:pt x="375205" y="172403"/>
                  <a:pt x="384730" y="186690"/>
                </a:cubicBezTo>
                <a:cubicBezTo>
                  <a:pt x="413304" y="272416"/>
                  <a:pt x="403780" y="196215"/>
                  <a:pt x="356155" y="243840"/>
                </a:cubicBezTo>
                <a:cubicBezTo>
                  <a:pt x="279956" y="320039"/>
                  <a:pt x="413302" y="262892"/>
                  <a:pt x="299005" y="300990"/>
                </a:cubicBezTo>
                <a:cubicBezTo>
                  <a:pt x="158794" y="230885"/>
                  <a:pt x="191708" y="201823"/>
                  <a:pt x="170417" y="329565"/>
                </a:cubicBezTo>
                <a:cubicBezTo>
                  <a:pt x="75297" y="313712"/>
                  <a:pt x="72786" y="324803"/>
                  <a:pt x="56117" y="315278"/>
                </a:cubicBezTo>
                <a:close/>
              </a:path>
            </a:pathLst>
          </a:custGeom>
          <a:solidFill>
            <a:srgbClr val="339933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1981200"/>
            <a:ext cx="6096000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6"/>
                </a:solidFill>
                <a:latin typeface="Tahoma" pitchFamily="34" charset="0"/>
              </a:rPr>
              <a:t>Some lichen, moss, grasses, and shrubs still exist buy in lesser numbers as competition for light and space increases.</a:t>
            </a:r>
          </a:p>
        </p:txBody>
      </p:sp>
      <p:sp>
        <p:nvSpPr>
          <p:cNvPr id="12" name="Right Arrow 11"/>
          <p:cNvSpPr/>
          <p:nvPr/>
        </p:nvSpPr>
        <p:spPr bwMode="auto">
          <a:xfrm rot="1043039">
            <a:off x="4799013" y="4049713"/>
            <a:ext cx="2800350" cy="415925"/>
          </a:xfrm>
          <a:prstGeom prst="rightArrow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Succession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5400" dirty="0" smtClean="0"/>
              <a:t>Primary succession: succession in an environment without soil</a:t>
            </a:r>
          </a:p>
          <a:p>
            <a:r>
              <a:rPr lang="en-US" sz="5400" dirty="0" smtClean="0"/>
              <a:t>Occurs after glacial movement or </a:t>
            </a:r>
            <a:r>
              <a:rPr lang="en-US" sz="5400" dirty="0" err="1" smtClean="0"/>
              <a:t>volcanoe</a:t>
            </a:r>
            <a:endParaRPr lang="en-US" sz="5400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5597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Brainstorm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41720"/>
            <a:ext cx="8229600" cy="1547507"/>
          </a:xfrm>
        </p:spPr>
        <p:txBody>
          <a:bodyPr/>
          <a:lstStyle/>
          <a:p>
            <a:pPr>
              <a:buNone/>
            </a:pPr>
            <a:r>
              <a:rPr lang="en-US" sz="4400" dirty="0" smtClean="0"/>
              <a:t>Classify each disruption as natural or anthropogenic (human caused)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98617" y="1656688"/>
            <a:ext cx="8229600" cy="15475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are examples of things that disrupt an environment?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dirty="0" smtClean="0"/>
              <a:t>1. </a:t>
            </a:r>
            <a:r>
              <a:rPr lang="en-US" sz="4400" u="sng" dirty="0" smtClean="0"/>
              <a:t>Pioneer </a:t>
            </a:r>
            <a:r>
              <a:rPr lang="en-US" sz="4400" u="sng" dirty="0"/>
              <a:t>species </a:t>
            </a:r>
            <a:r>
              <a:rPr lang="en-US" sz="4400" dirty="0"/>
              <a:t>degrade rock into soil</a:t>
            </a:r>
          </a:p>
          <a:p>
            <a:pPr lvl="1"/>
            <a:r>
              <a:rPr lang="en-US" sz="4000" dirty="0"/>
              <a:t>Lichens </a:t>
            </a:r>
          </a:p>
          <a:p>
            <a:endParaRPr lang="en-US" dirty="0"/>
          </a:p>
        </p:txBody>
      </p:sp>
      <p:pic>
        <p:nvPicPr>
          <p:cNvPr id="4" name="Picture 6" descr="MVC-006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816884"/>
            <a:ext cx="3810000" cy="2857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979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2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/>
              <a:t>2. Moss begins to grow in soil, die, and then adds organic matter to soil</a:t>
            </a:r>
            <a:endParaRPr lang="en-US" sz="4800" dirty="0"/>
          </a:p>
        </p:txBody>
      </p:sp>
      <p:pic>
        <p:nvPicPr>
          <p:cNvPr id="4" name="Picture 6" descr="MVC-004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3268663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30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800" dirty="0" smtClean="0"/>
              <a:t>3. </a:t>
            </a:r>
            <a:r>
              <a:rPr lang="en-US" altLang="en-US" sz="4800" b="1" dirty="0"/>
              <a:t>Weeds</a:t>
            </a:r>
            <a:r>
              <a:rPr lang="en-US" altLang="en-US" sz="4800" dirty="0"/>
              <a:t> and </a:t>
            </a:r>
            <a:r>
              <a:rPr lang="en-US" altLang="en-US" sz="4800" b="1" dirty="0"/>
              <a:t>grasses</a:t>
            </a:r>
            <a:r>
              <a:rPr lang="en-US" altLang="en-US" sz="4800" dirty="0"/>
              <a:t> will start to grow when the soil is thick enough.</a:t>
            </a:r>
            <a:endParaRPr lang="en-US" altLang="en-US" sz="54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6" descr="MVC-008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3451225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11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4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090406" cy="504213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400" dirty="0" smtClean="0"/>
              <a:t>4. </a:t>
            </a:r>
            <a:r>
              <a:rPr lang="en-US" altLang="en-US" sz="4400" dirty="0"/>
              <a:t>When soil is thick enough, </a:t>
            </a:r>
            <a:r>
              <a:rPr lang="en-US" altLang="en-US" sz="4400" b="1" dirty="0"/>
              <a:t>bushes</a:t>
            </a:r>
            <a:r>
              <a:rPr lang="en-US" altLang="en-US" sz="4400" dirty="0"/>
              <a:t> and </a:t>
            </a:r>
            <a:r>
              <a:rPr lang="en-US" altLang="en-US" sz="4400" b="1" dirty="0"/>
              <a:t>small trees</a:t>
            </a:r>
            <a:r>
              <a:rPr lang="en-US" altLang="en-US" sz="4400" dirty="0"/>
              <a:t> will start to grow</a:t>
            </a:r>
            <a:r>
              <a:rPr lang="en-US" altLang="en-US" sz="4400" dirty="0" smtClean="0"/>
              <a:t>.</a:t>
            </a:r>
          </a:p>
          <a:p>
            <a:pPr marL="0" indent="0">
              <a:buNone/>
            </a:pPr>
            <a:r>
              <a:rPr lang="en-US" altLang="en-US" sz="4400" b="1" dirty="0"/>
              <a:t>Pine trees</a:t>
            </a:r>
            <a:r>
              <a:rPr lang="en-US" altLang="en-US" sz="4400" dirty="0"/>
              <a:t> </a:t>
            </a:r>
            <a:r>
              <a:rPr lang="en-US" altLang="en-US" sz="4400" dirty="0" smtClean="0"/>
              <a:t>are </a:t>
            </a:r>
            <a:r>
              <a:rPr lang="en-US" altLang="en-US" sz="4400" dirty="0"/>
              <a:t>the first type of trees to grow in an area since they require less water and fewer soil nutrients.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6" descr="MVC-004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06398" y="1417638"/>
            <a:ext cx="2301074" cy="306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96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5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/>
              <a:t>When the soil becomes rich enough, deciduous trees start to grow</a:t>
            </a:r>
            <a:r>
              <a:rPr lang="en-US" altLang="en-US" sz="4000" dirty="0" smtClean="0"/>
              <a:t>. </a:t>
            </a:r>
          </a:p>
          <a:p>
            <a:r>
              <a:rPr lang="en-US" altLang="en-US" sz="4000" dirty="0" smtClean="0"/>
              <a:t>Deciduous tree take over </a:t>
            </a:r>
            <a:endParaRPr lang="en-US" altLang="en-US" sz="4000" dirty="0"/>
          </a:p>
        </p:txBody>
      </p:sp>
      <p:pic>
        <p:nvPicPr>
          <p:cNvPr id="4" name="Picture 6" descr="MVC-010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7981" y="3628845"/>
            <a:ext cx="40386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51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Climax Forest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Eventually a mature </a:t>
            </a:r>
            <a:r>
              <a:rPr lang="en-US" altLang="en-US" b="1" dirty="0"/>
              <a:t>temperate deciduous forest</a:t>
            </a:r>
            <a:r>
              <a:rPr lang="en-US" altLang="en-US" dirty="0"/>
              <a:t> forms.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6" descr="MVC-006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03143" y="2816884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2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Secondary Succession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Secondary Succession: succession that occurs in an environment where organic matter and soil are already present </a:t>
            </a:r>
          </a:p>
          <a:p>
            <a:r>
              <a:rPr lang="en-US" sz="4400" dirty="0" smtClean="0"/>
              <a:t>Occurs after floods, fires, hurricanes, farming, and ranching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6763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Secondary Succession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Soil is present, so </a:t>
            </a:r>
            <a:r>
              <a:rPr lang="en-US" altLang="en-US" b="1" dirty="0" smtClean="0"/>
              <a:t>weeds</a:t>
            </a:r>
            <a:r>
              <a:rPr lang="en-US" altLang="en-US" dirty="0" smtClean="0"/>
              <a:t> </a:t>
            </a:r>
            <a:r>
              <a:rPr lang="en-US" altLang="en-US" dirty="0"/>
              <a:t>will first start to grow. </a:t>
            </a:r>
            <a:endParaRPr lang="en-US" altLang="en-US" dirty="0" smtClean="0"/>
          </a:p>
          <a:p>
            <a:pPr marL="514350" indent="-514350">
              <a:buAutoNum type="arabicPeriod"/>
            </a:pPr>
            <a:r>
              <a:rPr lang="en-US" altLang="en-US" dirty="0" smtClean="0"/>
              <a:t>Grasses will follow</a:t>
            </a:r>
          </a:p>
          <a:p>
            <a:pPr marL="514350" indent="-514350">
              <a:buAutoNum type="arabicPeriod"/>
            </a:pPr>
            <a:r>
              <a:rPr lang="en-US" altLang="en-US" dirty="0" smtClean="0"/>
              <a:t>Shrubs will grow next</a:t>
            </a:r>
          </a:p>
          <a:p>
            <a:pPr marL="514350" indent="-514350">
              <a:buAutoNum type="arabicPeriod"/>
            </a:pPr>
            <a:r>
              <a:rPr lang="en-US" altLang="en-US" dirty="0" smtClean="0"/>
              <a:t>Trees will begin to grow again</a:t>
            </a:r>
          </a:p>
          <a:p>
            <a:pPr marL="514350" indent="-514350">
              <a:buFont typeface="Arial"/>
              <a:buAutoNum type="arabicPeriod"/>
            </a:pPr>
            <a:r>
              <a:rPr lang="en-US" altLang="en-US" dirty="0" smtClean="0"/>
              <a:t>A </a:t>
            </a:r>
            <a:r>
              <a:rPr lang="en-US" altLang="en-US" b="1" dirty="0"/>
              <a:t>climax forest</a:t>
            </a:r>
            <a:r>
              <a:rPr lang="en-US" altLang="en-US" dirty="0"/>
              <a:t> will re-develop in the area.</a:t>
            </a:r>
            <a:endParaRPr lang="en-US" altLang="en-US" sz="3600" dirty="0"/>
          </a:p>
          <a:p>
            <a:pPr marL="514350" indent="-514350">
              <a:buAutoNum type="arabicPeriod"/>
            </a:pP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1524000"/>
            <a:ext cx="9042400" cy="381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70957" y="5334000"/>
            <a:ext cx="1822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Hardwoods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vs Secondary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688436"/>
            <a:ext cx="9144000" cy="3450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Disturbance - Fire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215" y="4318709"/>
            <a:ext cx="3723582" cy="27949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6046" y="1258303"/>
            <a:ext cx="4020754" cy="30140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417638"/>
            <a:ext cx="3794806" cy="2776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http://www.quia.com/files/quia/users/rebekahking1/Activities/succession/primary_success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5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838200" y="4572000"/>
            <a:ext cx="10668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tx1"/>
                </a:solidFill>
              </a:rPr>
              <a:t>Bare Rock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0" y="4114800"/>
            <a:ext cx="1143000" cy="762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tx1"/>
                </a:solidFill>
              </a:rPr>
              <a:t>Annual Plants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267200" y="3962400"/>
            <a:ext cx="1371600" cy="838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tx1"/>
                </a:solidFill>
              </a:rPr>
              <a:t>Grasses and perennials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638800" y="3733800"/>
            <a:ext cx="1143000" cy="10668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tx1"/>
                </a:solidFill>
              </a:rPr>
              <a:t>Small trees, large shrubs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0" y="3581400"/>
            <a:ext cx="1981200" cy="838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tx1"/>
                </a:solidFill>
              </a:rPr>
              <a:t>Mature forest (Climax community)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981200" y="4267200"/>
            <a:ext cx="990600" cy="838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tx1"/>
                </a:solidFill>
              </a:rPr>
              <a:t>Lichen &amp; Moss</a:t>
            </a:r>
          </a:p>
        </p:txBody>
      </p:sp>
      <p:sp>
        <p:nvSpPr>
          <p:cNvPr id="45065" name="TextBox 10"/>
          <p:cNvSpPr txBox="1">
            <a:spLocks noChangeArrowheads="1"/>
          </p:cNvSpPr>
          <p:nvPr/>
        </p:nvSpPr>
        <p:spPr bwMode="auto">
          <a:xfrm>
            <a:off x="914400" y="5791200"/>
            <a:ext cx="73437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33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33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33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chemeClr val="tx1"/>
                </a:solidFill>
              </a:rPr>
              <a:t>Takes over 300 years (at least)!</a:t>
            </a:r>
          </a:p>
        </p:txBody>
      </p:sp>
      <p:sp>
        <p:nvSpPr>
          <p:cNvPr id="45066" name="TextBox 11"/>
          <p:cNvSpPr txBox="1">
            <a:spLocks noChangeArrowheads="1"/>
          </p:cNvSpPr>
          <p:nvPr/>
        </p:nvSpPr>
        <p:spPr bwMode="auto">
          <a:xfrm>
            <a:off x="228600" y="304800"/>
            <a:ext cx="37338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33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33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33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solidFill>
                  <a:srgbClr val="990099"/>
                </a:solidFill>
              </a:rPr>
              <a:t>Primary Succession</a:t>
            </a:r>
          </a:p>
        </p:txBody>
      </p:sp>
    </p:spTree>
    <p:extLst>
      <p:ext uri="{BB962C8B-B14F-4D97-AF65-F5344CB8AC3E}">
        <p14:creationId xmlns:p14="http://schemas.microsoft.com/office/powerpoint/2010/main" val="261341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secondary_success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Box 2"/>
          <p:cNvSpPr txBox="1">
            <a:spLocks noChangeArrowheads="1"/>
          </p:cNvSpPr>
          <p:nvPr/>
        </p:nvSpPr>
        <p:spPr bwMode="auto">
          <a:xfrm>
            <a:off x="1905000" y="0"/>
            <a:ext cx="5402263" cy="708025"/>
          </a:xfrm>
          <a:prstGeom prst="rect">
            <a:avLst/>
          </a:prstGeom>
          <a:solidFill>
            <a:srgbClr val="FFFFFF">
              <a:alpha val="6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33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33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33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rgbClr val="990099"/>
                </a:solidFill>
              </a:rPr>
              <a:t>Secondary Succession</a:t>
            </a:r>
          </a:p>
        </p:txBody>
      </p:sp>
      <p:sp>
        <p:nvSpPr>
          <p:cNvPr id="47108" name="TextBox 3"/>
          <p:cNvSpPr txBox="1">
            <a:spLocks noChangeArrowheads="1"/>
          </p:cNvSpPr>
          <p:nvPr/>
        </p:nvSpPr>
        <p:spPr bwMode="auto">
          <a:xfrm>
            <a:off x="914400" y="6019800"/>
            <a:ext cx="7343775" cy="708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33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33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33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chemeClr val="tx1"/>
                </a:solidFill>
              </a:rPr>
              <a:t>Takes over 150 years (at least)!</a:t>
            </a:r>
          </a:p>
        </p:txBody>
      </p:sp>
    </p:spTree>
    <p:extLst>
      <p:ext uri="{BB962C8B-B14F-4D97-AF65-F5344CB8AC3E}">
        <p14:creationId xmlns:p14="http://schemas.microsoft.com/office/powerpoint/2010/main" val="144918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Disturbance - Wind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680" y="3281852"/>
            <a:ext cx="4993004" cy="33531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8778" y="1210670"/>
            <a:ext cx="4263492" cy="2806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Disturbance- Hurricane </a:t>
            </a:r>
            <a:endParaRPr lang="en-US" dirty="0"/>
          </a:p>
        </p:txBody>
      </p:sp>
      <p:pic>
        <p:nvPicPr>
          <p:cNvPr id="1026" name="Picture 2" descr="http://www.sailingscuttlebutt.com/wp-content/uploads/2015/04/hurrica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66" y="1190625"/>
            <a:ext cx="4024262" cy="266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dn2.surfersvillage.com/sites/default/files/field/image/24964309_S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021" y="1190625"/>
            <a:ext cx="3772779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upload.wikimedia.org/wikipedia/commons/e/e5/Danielle_2010-08-27_1425Z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021" y="3370429"/>
            <a:ext cx="3364544" cy="2616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48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Disturbance – Tornado</a:t>
            </a:r>
            <a:endParaRPr lang="en-US" dirty="0"/>
          </a:p>
        </p:txBody>
      </p:sp>
      <p:pic>
        <p:nvPicPr>
          <p:cNvPr id="2050" name="Picture 2" descr="http://upload.wikimedia.org/wikipedia/commons/1/1a/Dszpic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85" y="1239252"/>
            <a:ext cx="3178684" cy="2107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643b685d57744d2aeacb-cfcf445e87361a9771f326a871a1e46a.r22.cf2.rackcdn.com/styles/medium/public/field/image/2012/06/tornado.jpg?itok=Gcs1koL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212" y="1600201"/>
            <a:ext cx="4915903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weatherrampage.com/wp-content/uploads/2015/04/Tornadoes-formi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95" y="3850105"/>
            <a:ext cx="3273595" cy="26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88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Disruptions - Diseases</a:t>
            </a:r>
            <a:r>
              <a:rPr lang="en-US" dirty="0"/>
              <a:t>, Insects, and Pathogens 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17638"/>
            <a:ext cx="4864196" cy="30111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4000" y="941385"/>
            <a:ext cx="2540000" cy="3835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2194" y="4165231"/>
            <a:ext cx="4152533" cy="27475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0384"/>
            <a:ext cx="8229600" cy="1143000"/>
          </a:xfrm>
        </p:spPr>
        <p:txBody>
          <a:bodyPr/>
          <a:lstStyle/>
          <a:p>
            <a:r>
              <a:rPr lang="en-US" dirty="0" smtClean="0"/>
              <a:t>Disturbance - Volcanoes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6851" y="2997638"/>
            <a:ext cx="5147149" cy="38603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712" y="1265772"/>
            <a:ext cx="4491677" cy="33687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651" y="4185152"/>
            <a:ext cx="2856978" cy="26728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700389" y="208241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https://</a:t>
            </a:r>
            <a:r>
              <a:rPr lang="en-US" dirty="0" err="1" smtClean="0"/>
              <a:t>www.youtube.com/watch?v</a:t>
            </a:r>
            <a:r>
              <a:rPr lang="en-US" dirty="0" smtClean="0"/>
              <a:t>=BUREX8aFbMs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3030</TotalTime>
  <Words>700</Words>
  <Application>Microsoft Office PowerPoint</Application>
  <PresentationFormat>On-screen Show (4:3)</PresentationFormat>
  <Paragraphs>102</Paragraphs>
  <Slides>42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8" baseType="lpstr">
      <vt:lpstr>Arial</vt:lpstr>
      <vt:lpstr>Calibri</vt:lpstr>
      <vt:lpstr>Tahoma</vt:lpstr>
      <vt:lpstr>Verdana</vt:lpstr>
      <vt:lpstr>Wingdings</vt:lpstr>
      <vt:lpstr>Office Theme</vt:lpstr>
      <vt:lpstr>Disruptions and Succession </vt:lpstr>
      <vt:lpstr>Disruption </vt:lpstr>
      <vt:lpstr>Brainstorm </vt:lpstr>
      <vt:lpstr>Disturbance - Fire</vt:lpstr>
      <vt:lpstr> Disturbance - Wind </vt:lpstr>
      <vt:lpstr>Disturbance- Hurricane </vt:lpstr>
      <vt:lpstr>Disturbance – Tornado</vt:lpstr>
      <vt:lpstr> Disruptions - Diseases, Insects, and Pathogens  </vt:lpstr>
      <vt:lpstr>Disturbance - Volcanoes</vt:lpstr>
      <vt:lpstr>Disturbance - Earthquakes</vt:lpstr>
      <vt:lpstr>Disturbance – Flooding</vt:lpstr>
      <vt:lpstr>PowerPoint Presentation</vt:lpstr>
      <vt:lpstr>Disturbances – Invasive Species</vt:lpstr>
      <vt:lpstr>Disturbances -   Farming and Ranching</vt:lpstr>
      <vt:lpstr>PowerPoint Presentation</vt:lpstr>
      <vt:lpstr>Disturbances -  Logging/Clearcutting</vt:lpstr>
      <vt:lpstr>Disturbances  - Urbanization</vt:lpstr>
      <vt:lpstr>Disturbances –  Natural vs Anthropogenic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Primary Succession </vt:lpstr>
      <vt:lpstr>Stage 1 </vt:lpstr>
      <vt:lpstr>Stage 2 </vt:lpstr>
      <vt:lpstr>Stage 3</vt:lpstr>
      <vt:lpstr>Stage 4 </vt:lpstr>
      <vt:lpstr>Stage 5 </vt:lpstr>
      <vt:lpstr>Climax Forest </vt:lpstr>
      <vt:lpstr>Secondary Succession</vt:lpstr>
      <vt:lpstr>Secondary Succession </vt:lpstr>
      <vt:lpstr>PowerPoint Presentation</vt:lpstr>
      <vt:lpstr>Primary vs Secondary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Disruptions and Succession </dc:title>
  <dc:creator>Kayla Odom</dc:creator>
  <cp:lastModifiedBy>Roman-Wensing, Kayla</cp:lastModifiedBy>
  <cp:revision>19</cp:revision>
  <cp:lastPrinted>2015-05-08T13:16:45Z</cp:lastPrinted>
  <dcterms:created xsi:type="dcterms:W3CDTF">2015-05-06T00:25:36Z</dcterms:created>
  <dcterms:modified xsi:type="dcterms:W3CDTF">2017-05-10T19:22:23Z</dcterms:modified>
</cp:coreProperties>
</file>